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98" r:id="rId3"/>
    <p:sldId id="299" r:id="rId4"/>
    <p:sldId id="300" r:id="rId5"/>
    <p:sldId id="301" r:id="rId6"/>
    <p:sldId id="302" r:id="rId7"/>
    <p:sldId id="303" r:id="rId8"/>
    <p:sldId id="304" r:id="rId9"/>
    <p:sldId id="259" r:id="rId10"/>
    <p:sldId id="260" r:id="rId11"/>
    <p:sldId id="261" r:id="rId12"/>
    <p:sldId id="262" r:id="rId13"/>
    <p:sldId id="263" r:id="rId14"/>
    <p:sldId id="265"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92" r:id="rId34"/>
    <p:sldId id="293" r:id="rId35"/>
    <p:sldId id="294" r:id="rId36"/>
    <p:sldId id="295" r:id="rId37"/>
    <p:sldId id="296" r:id="rId38"/>
    <p:sldId id="290" r:id="rId39"/>
    <p:sldId id="297" r:id="rId40"/>
    <p:sldId id="291" r:id="rId41"/>
    <p:sldId id="285" r:id="rId42"/>
    <p:sldId id="286" r:id="rId43"/>
    <p:sldId id="287" r:id="rId44"/>
    <p:sldId id="288" r:id="rId45"/>
    <p:sldId id="289"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fr-FR" smtClean="0"/>
              <a:t>Modifiez le style du titre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9/8/2020</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fr-FR" smtClean="0"/>
              <a:t>Modifiez le style du titre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9/8/2020</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‹N°›</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fr-FR" smtClean="0"/>
              <a:t>Modifiez le style du titre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9/8/2020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fr-FR" smtClean="0"/>
              <a:t>Modifiez le style du titre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9/8/2020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9/8/2020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9/8/2020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fr-FR" smtClean="0"/>
              <a:t>Modifiez le style du titre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9/8/2020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9/8/2020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fr-FR" smtClean="0"/>
              <a:t>Modifiez le style du titre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9/8/2020</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‹N°›</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3675"/>
            <a:ext cx="9601200" cy="1485900"/>
          </a:xfrm>
        </p:spPr>
        <p:txBody>
          <a:bodyPr/>
          <a:lstStyle/>
          <a:p>
            <a:pPr algn="ctr"/>
            <a:r>
              <a:rPr lang="fr-FR" b="1" dirty="0" smtClean="0"/>
              <a:t>Module de pédiatrie</a:t>
            </a:r>
            <a:endParaRPr lang="fr-FR" b="1" dirty="0"/>
          </a:p>
        </p:txBody>
      </p:sp>
      <p:sp>
        <p:nvSpPr>
          <p:cNvPr id="3" name="Espace réservé du contenu 2"/>
          <p:cNvSpPr>
            <a:spLocks noGrp="1"/>
          </p:cNvSpPr>
          <p:nvPr>
            <p:ph idx="1"/>
          </p:nvPr>
        </p:nvSpPr>
        <p:spPr>
          <a:xfrm>
            <a:off x="1371600" y="1461752"/>
            <a:ext cx="9601200" cy="4436772"/>
          </a:xfrm>
        </p:spPr>
        <p:txBody>
          <a:bodyPr>
            <a:normAutofit fontScale="92500" lnSpcReduction="10000"/>
          </a:bodyPr>
          <a:lstStyle/>
          <a:p>
            <a:r>
              <a:rPr lang="fr-FR" sz="2800" b="1" dirty="0" smtClean="0">
                <a:latin typeface="Arial" panose="020B0604020202020204" pitchFamily="34" charset="0"/>
                <a:cs typeface="Arial" panose="020B0604020202020204" pitchFamily="34" charset="0"/>
              </a:rPr>
              <a:t>Objectifs de l’enseignement : </a:t>
            </a:r>
            <a:r>
              <a:rPr lang="fr-FR" sz="2400" dirty="0" smtClean="0">
                <a:latin typeface="Arial" panose="020B0604020202020204" pitchFamily="34" charset="0"/>
                <a:cs typeface="Arial" panose="020B0604020202020204" pitchFamily="34" charset="0"/>
              </a:rPr>
              <a:t>L</a:t>
            </a:r>
            <a:r>
              <a:rPr lang="fr-FR" sz="2800" dirty="0" smtClean="0">
                <a:latin typeface="Arial" panose="020B0604020202020204" pitchFamily="34" charset="0"/>
                <a:cs typeface="Arial" panose="020B0604020202020204" pitchFamily="34" charset="0"/>
              </a:rPr>
              <a:t>’étudiant doit être capable de participer à la prise en charge d’un enfant malade.</a:t>
            </a:r>
          </a:p>
          <a:p>
            <a:endParaRPr lang="fr-FR" sz="2800" dirty="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La pédiatrie </a:t>
            </a:r>
            <a:r>
              <a:rPr lang="fr-FR" sz="2800" dirty="0" smtClean="0">
                <a:latin typeface="Arial" panose="020B0604020202020204" pitchFamily="34" charset="0"/>
                <a:cs typeface="Arial" panose="020B0604020202020204" pitchFamily="34" charset="0"/>
              </a:rPr>
              <a:t>est une branche spécialisée de la médecine qui étudie le développement psychomoteur et physiologique normal de l’enfant, ainsi que toutes les maladies infantiles, de la naissance à la période post pubertaire.</a:t>
            </a:r>
          </a:p>
          <a:p>
            <a:pPr marL="0" indent="0">
              <a:buNone/>
            </a:pPr>
            <a:endParaRPr lang="fr-FR" sz="28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L’enfant étant défini en droit comme sujet âgé de moins de 18 ans.</a:t>
            </a:r>
          </a:p>
          <a:p>
            <a:endParaRPr lang="fr-FR" sz="2800" dirty="0">
              <a:latin typeface="Arial" panose="020B0604020202020204" pitchFamily="34" charset="0"/>
              <a:cs typeface="Arial" panose="020B0604020202020204" pitchFamily="34" charset="0"/>
            </a:endParaRPr>
          </a:p>
          <a:p>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3451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84101"/>
            <a:ext cx="9601200" cy="5009882"/>
          </a:xfrm>
        </p:spPr>
        <p:txBody>
          <a:bodyPr>
            <a:normAutofit/>
          </a:bodyPr>
          <a:lstStyle/>
          <a:p>
            <a:pPr marL="514350" indent="-514350">
              <a:buFont typeface="+mj-lt"/>
              <a:buAutoNum type="romanUcPeriod"/>
            </a:pPr>
            <a:r>
              <a:rPr lang="fr-FR" sz="28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Rappel physiologique</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Propriétés de la bilirubine</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Etiologie</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Moyens thérapeutiques</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la photothérapie</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L’</a:t>
            </a:r>
            <a:r>
              <a:rPr lang="fr-FR" sz="2800" dirty="0" err="1" smtClean="0">
                <a:latin typeface="Arial" panose="020B0604020202020204" pitchFamily="34" charset="0"/>
                <a:cs typeface="Arial" panose="020B0604020202020204" pitchFamily="34" charset="0"/>
              </a:rPr>
              <a:t>exanguino</a:t>
            </a:r>
            <a:r>
              <a:rPr lang="fr-FR" sz="2800" dirty="0" smtClean="0">
                <a:latin typeface="Arial" panose="020B0604020202020204" pitchFamily="34" charset="0"/>
                <a:cs typeface="Arial" panose="020B0604020202020204" pitchFamily="34" charset="0"/>
              </a:rPr>
              <a:t>- transfusion</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Perfusion d’albumine</a:t>
            </a:r>
          </a:p>
          <a:p>
            <a:pPr marL="514350" indent="-514350">
              <a:buFont typeface="+mj-lt"/>
              <a:buAutoNum type="romanUcPeriod" startAt="6"/>
            </a:pPr>
            <a:r>
              <a:rPr lang="fr-FR" sz="2800" dirty="0" smtClean="0">
                <a:latin typeface="Arial" panose="020B0604020202020204" pitchFamily="34" charset="0"/>
                <a:cs typeface="Arial" panose="020B0604020202020204" pitchFamily="34" charset="0"/>
              </a:rPr>
              <a:t>Indications</a:t>
            </a:r>
          </a:p>
          <a:p>
            <a:pPr marL="457200" indent="-457200">
              <a:buFont typeface="+mj-lt"/>
              <a:buAutoNum type="arabicParenR"/>
            </a:pP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175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a:pPr>
            <a:r>
              <a:rPr lang="fr-FR" dirty="0" smtClean="0">
                <a:latin typeface="Arial" panose="020B0604020202020204" pitchFamily="34" charset="0"/>
                <a:cs typeface="Arial" panose="020B0604020202020204" pitchFamily="34" charset="0"/>
              </a:rPr>
              <a:t>Définition</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L’ictère se définit comme la coloration jaune, généralisée des téguments et des muqueuses, due à une augmentation du taux sanguin de la bilirubine. C’est un symptôme extrêmement fréquent chez le nouveau-né et qui relève d’étiologies multiples.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2280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67798" y="0"/>
            <a:ext cx="9601200" cy="785611"/>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Rappel physiologique</a:t>
            </a:r>
            <a:endParaRPr lang="fr-FR" b="1" dirty="0">
              <a:latin typeface="Arial" panose="020B0604020202020204" pitchFamily="34" charset="0"/>
              <a:cs typeface="Arial" panose="020B0604020202020204" pitchFamily="34" charset="0"/>
            </a:endParaRPr>
          </a:p>
        </p:txBody>
      </p:sp>
      <p:sp>
        <p:nvSpPr>
          <p:cNvPr id="3" name="Espace réservé du texte 2"/>
          <p:cNvSpPr>
            <a:spLocks noGrp="1"/>
          </p:cNvSpPr>
          <p:nvPr>
            <p:ph type="body" idx="1"/>
          </p:nvPr>
        </p:nvSpPr>
        <p:spPr>
          <a:xfrm>
            <a:off x="1371600" y="1107582"/>
            <a:ext cx="4443984" cy="533461"/>
          </a:xfrm>
        </p:spPr>
        <p:txBody>
          <a:bodyPr/>
          <a:lstStyle/>
          <a:p>
            <a:r>
              <a:rPr lang="fr-FR" sz="2400" b="1" dirty="0" smtClean="0">
                <a:latin typeface="Arial" panose="020B0604020202020204" pitchFamily="34" charset="0"/>
                <a:cs typeface="Arial" panose="020B0604020202020204" pitchFamily="34" charset="0"/>
              </a:rPr>
              <a:t>Métabolisme de la bilirubine</a:t>
            </a:r>
            <a:endParaRPr lang="fr-FR" sz="2400" b="1"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1367798" y="1963014"/>
            <a:ext cx="4443984" cy="4811272"/>
          </a:xfrm>
        </p:spPr>
        <p:txBody>
          <a:bodyPr>
            <a:noAutofit/>
          </a:bodyPr>
          <a:lstStyle/>
          <a:p>
            <a:r>
              <a:rPr lang="fr-FR" dirty="0" smtClean="0">
                <a:latin typeface="Arial" panose="020B0604020202020204" pitchFamily="34" charset="0"/>
                <a:cs typeface="Arial" panose="020B0604020202020204" pitchFamily="34" charset="0"/>
              </a:rPr>
              <a:t>C ’est un produit de dégradation de l’hémoglobine, libéré lors de la lyse des GR </a:t>
            </a:r>
          </a:p>
          <a:p>
            <a:r>
              <a:rPr lang="fr-FR" dirty="0" smtClean="0">
                <a:latin typeface="Arial" panose="020B0604020202020204" pitchFamily="34" charset="0"/>
                <a:cs typeface="Arial" panose="020B0604020202020204" pitchFamily="34" charset="0"/>
              </a:rPr>
              <a:t>Issue des GR est libre, son métabolisme passe par étapes :</a:t>
            </a:r>
          </a:p>
          <a:p>
            <a:pPr>
              <a:buFont typeface="Wingdings" panose="05000000000000000000" pitchFamily="2" charset="2"/>
              <a:buChar char="§"/>
            </a:pPr>
            <a:r>
              <a:rPr lang="fr-FR" dirty="0" smtClean="0">
                <a:latin typeface="Arial" panose="020B0604020202020204" pitchFamily="34" charset="0"/>
                <a:cs typeface="Arial" panose="020B0604020202020204" pitchFamily="34" charset="0"/>
              </a:rPr>
              <a:t>Transport plasmatique lié à l’albumine vers foie</a:t>
            </a:r>
          </a:p>
          <a:p>
            <a:pPr>
              <a:buFont typeface="Wingdings" panose="05000000000000000000" pitchFamily="2" charset="2"/>
              <a:buChar char="§"/>
            </a:pPr>
            <a:r>
              <a:rPr lang="fr-FR" dirty="0" smtClean="0">
                <a:latin typeface="Arial" panose="020B0604020202020204" pitchFamily="34" charset="0"/>
                <a:cs typeface="Arial" panose="020B0604020202020204" pitchFamily="34" charset="0"/>
              </a:rPr>
              <a:t>La glucuro-conjugaison dans la cellule hépatique (blb conjugué</a:t>
            </a:r>
            <a:r>
              <a:rPr lang="fr-FR" dirty="0" smtClean="0">
                <a:latin typeface="Algerian" panose="04020705040A02060702" pitchFamily="82" charset="0"/>
                <a:cs typeface="Arial" panose="020B0604020202020204" pitchFamily="34" charset="0"/>
              </a:rPr>
              <a:t>)</a:t>
            </a:r>
          </a:p>
          <a:p>
            <a:pPr>
              <a:buFont typeface="Wingdings" panose="05000000000000000000" pitchFamily="2" charset="2"/>
              <a:buChar char="§"/>
            </a:pPr>
            <a:r>
              <a:rPr lang="fr-FR" dirty="0" smtClean="0">
                <a:latin typeface="Arial" panose="020B0604020202020204" pitchFamily="34" charset="0"/>
                <a:cs typeface="Arial" panose="020B0604020202020204" pitchFamily="34" charset="0"/>
              </a:rPr>
              <a:t>Dans l’intestin (selles, foie, urines</a:t>
            </a:r>
            <a:r>
              <a:rPr lang="fr-FR" dirty="0" smtClean="0">
                <a:latin typeface="Algerian" panose="04020705040A02060702" pitchFamily="82"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3"/>
          </p:nvPr>
        </p:nvSpPr>
        <p:spPr>
          <a:xfrm>
            <a:off x="6553023" y="1107582"/>
            <a:ext cx="4589454" cy="855432"/>
          </a:xfrm>
        </p:spPr>
        <p:txBody>
          <a:bodyPr/>
          <a:lstStyle/>
          <a:p>
            <a:r>
              <a:rPr lang="fr-FR" sz="2400" b="1" dirty="0" smtClean="0">
                <a:latin typeface="Arial" panose="020B0604020202020204" pitchFamily="34" charset="0"/>
                <a:cs typeface="Arial" panose="020B0604020202020204" pitchFamily="34" charset="0"/>
              </a:rPr>
              <a:t>Particularités du métabolisme de la bilirubine chez n-né </a:t>
            </a:r>
            <a:endParaRPr lang="fr-FR" sz="2400" b="1" dirty="0">
              <a:latin typeface="Arial" panose="020B0604020202020204" pitchFamily="34" charset="0"/>
              <a:cs typeface="Arial" panose="020B0604020202020204" pitchFamily="34" charset="0"/>
            </a:endParaRPr>
          </a:p>
        </p:txBody>
      </p:sp>
      <p:sp>
        <p:nvSpPr>
          <p:cNvPr id="6" name="Espace réservé du contenu 5"/>
          <p:cNvSpPr>
            <a:spLocks noGrp="1"/>
          </p:cNvSpPr>
          <p:nvPr>
            <p:ph sz="quarter" idx="4"/>
          </p:nvPr>
        </p:nvSpPr>
        <p:spPr>
          <a:xfrm>
            <a:off x="6525014" y="2284985"/>
            <a:ext cx="4443984" cy="4167330"/>
          </a:xfrm>
        </p:spPr>
        <p:txBody>
          <a:bodyPr/>
          <a:lstStyle/>
          <a:p>
            <a:r>
              <a:rPr lang="fr-FR" dirty="0" smtClean="0"/>
              <a:t> </a:t>
            </a:r>
            <a:r>
              <a:rPr lang="fr-FR" sz="2400" dirty="0" smtClean="0">
                <a:latin typeface="Arial" panose="020B0604020202020204" pitchFamily="34" charset="0"/>
                <a:cs typeface="Arial" panose="020B0604020202020204" pitchFamily="34" charset="0"/>
              </a:rPr>
              <a:t>production blb en raison de la polyglobulie néonatale et de la durée de vie courte des hématies contenant de l’hémoglobine  de type fœtale. </a:t>
            </a:r>
          </a:p>
          <a:p>
            <a:endParaRPr lang="fr-FR" sz="2400" dirty="0">
              <a:latin typeface="Arial" panose="020B0604020202020204" pitchFamily="34" charset="0"/>
              <a:cs typeface="Arial" panose="020B0604020202020204" pitchFamily="34" charset="0"/>
            </a:endParaRPr>
          </a:p>
          <a:p>
            <a:r>
              <a:rPr lang="fr-FR" sz="2400" dirty="0" smtClean="0">
                <a:latin typeface="Arial" panose="020B0604020202020204" pitchFamily="34" charset="0"/>
                <a:cs typeface="Arial" panose="020B0604020202020204" pitchFamily="34" charset="0"/>
              </a:rPr>
              <a:t>Immaturité de la glucuro-conjugaison pendant la 1</a:t>
            </a:r>
            <a:r>
              <a:rPr lang="fr-FR" sz="2400" baseline="30000" dirty="0" smtClean="0">
                <a:latin typeface="Arial" panose="020B0604020202020204" pitchFamily="34" charset="0"/>
                <a:cs typeface="Arial" panose="020B0604020202020204" pitchFamily="34" charset="0"/>
              </a:rPr>
              <a:t>ère</a:t>
            </a:r>
            <a:r>
              <a:rPr lang="fr-FR" sz="2400" dirty="0" smtClean="0">
                <a:latin typeface="Arial" panose="020B0604020202020204" pitchFamily="34" charset="0"/>
                <a:cs typeface="Arial" panose="020B0604020202020204" pitchFamily="34" charset="0"/>
              </a:rPr>
              <a:t> semaine de vie.</a:t>
            </a:r>
            <a:endParaRPr lang="fr-FR" sz="2400" dirty="0">
              <a:latin typeface="Arial" panose="020B0604020202020204" pitchFamily="34" charset="0"/>
              <a:cs typeface="Arial" panose="020B0604020202020204" pitchFamily="34" charset="0"/>
            </a:endParaRPr>
          </a:p>
        </p:txBody>
      </p:sp>
      <p:cxnSp>
        <p:nvCxnSpPr>
          <p:cNvPr id="9" name="Connecteur droit avec flèche 8"/>
          <p:cNvCxnSpPr/>
          <p:nvPr/>
        </p:nvCxnSpPr>
        <p:spPr>
          <a:xfrm flipH="1" flipV="1">
            <a:off x="6864440" y="2284985"/>
            <a:ext cx="115909" cy="329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132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Propriétés de la bilirubine</a:t>
            </a:r>
            <a:endParaRPr lang="fr-FR" b="1" dirty="0">
              <a:latin typeface="Arial" panose="020B0604020202020204" pitchFamily="34" charset="0"/>
              <a:cs typeface="Arial" panose="020B0604020202020204" pitchFamily="34" charset="0"/>
            </a:endParaRPr>
          </a:p>
        </p:txBody>
      </p:sp>
      <p:sp>
        <p:nvSpPr>
          <p:cNvPr id="3" name="Espace réservé du texte 2"/>
          <p:cNvSpPr>
            <a:spLocks noGrp="1"/>
          </p:cNvSpPr>
          <p:nvPr>
            <p:ph type="body" idx="1"/>
          </p:nvPr>
        </p:nvSpPr>
        <p:spPr/>
        <p:txBody>
          <a:bodyPr/>
          <a:lstStyle/>
          <a:p>
            <a:r>
              <a:rPr lang="fr-FR" b="1" u="sng" dirty="0" smtClean="0">
                <a:latin typeface="Arial" panose="020B0604020202020204" pitchFamily="34" charset="0"/>
                <a:cs typeface="Arial" panose="020B0604020202020204" pitchFamily="34" charset="0"/>
              </a:rPr>
              <a:t>Bilirubine libre</a:t>
            </a:r>
            <a:endParaRPr lang="fr-FR" b="1" u="sng"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927279" y="3305207"/>
            <a:ext cx="5177307" cy="2562193"/>
          </a:xfrm>
        </p:spPr>
        <p:txBody>
          <a:bodyPr>
            <a:normAutofit/>
          </a:bodyPr>
          <a:lstStyle/>
          <a:p>
            <a:r>
              <a:rPr lang="fr-FR" sz="2800" dirty="0" smtClean="0">
                <a:latin typeface="Arial" panose="020B0604020202020204" pitchFamily="34" charset="0"/>
                <a:cs typeface="Arial" panose="020B0604020202020204" pitchFamily="34" charset="0"/>
              </a:rPr>
              <a:t>Liposoluble</a:t>
            </a:r>
          </a:p>
          <a:p>
            <a:pPr marL="0" indent="0">
              <a:buNone/>
            </a:pPr>
            <a:endParaRPr lang="fr-FR" sz="24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Toxique pour le cerveau « risque ictère nucléaire »</a:t>
            </a:r>
            <a:endParaRPr lang="fr-FR" sz="2800"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3"/>
          </p:nvPr>
        </p:nvSpPr>
        <p:spPr/>
        <p:txBody>
          <a:bodyPr/>
          <a:lstStyle/>
          <a:p>
            <a:r>
              <a:rPr lang="fr-FR" b="1" u="sng" dirty="0" smtClean="0">
                <a:latin typeface="Arial" panose="020B0604020202020204" pitchFamily="34" charset="0"/>
                <a:cs typeface="Arial" panose="020B0604020202020204" pitchFamily="34" charset="0"/>
              </a:rPr>
              <a:t>Bilirubine conjuguée</a:t>
            </a:r>
            <a:endParaRPr lang="fr-FR" b="1" u="sng" dirty="0">
              <a:latin typeface="Arial" panose="020B0604020202020204" pitchFamily="34" charset="0"/>
              <a:cs typeface="Arial" panose="020B0604020202020204" pitchFamily="34" charset="0"/>
            </a:endParaRPr>
          </a:p>
        </p:txBody>
      </p:sp>
      <p:sp>
        <p:nvSpPr>
          <p:cNvPr id="6" name="Espace réservé du contenu 5"/>
          <p:cNvSpPr>
            <a:spLocks noGrp="1"/>
          </p:cNvSpPr>
          <p:nvPr>
            <p:ph sz="quarter" idx="4"/>
          </p:nvPr>
        </p:nvSpPr>
        <p:spPr>
          <a:xfrm>
            <a:off x="6525013" y="3305207"/>
            <a:ext cx="5078851" cy="2562193"/>
          </a:xfrm>
        </p:spPr>
        <p:txBody>
          <a:bodyPr>
            <a:normAutofit/>
          </a:bodyPr>
          <a:lstStyle/>
          <a:p>
            <a:r>
              <a:rPr lang="fr-FR" sz="2800" dirty="0" smtClean="0">
                <a:latin typeface="Arial" panose="020B0604020202020204" pitchFamily="34" charset="0"/>
                <a:cs typeface="Arial" panose="020B0604020202020204" pitchFamily="34" charset="0"/>
              </a:rPr>
              <a:t>Hydrosoluble </a:t>
            </a:r>
          </a:p>
          <a:p>
            <a:pPr marL="0" indent="0">
              <a:buNone/>
            </a:pPr>
            <a:endParaRPr lang="fr-FR" sz="2800" dirty="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Non toxique pour le cerveau</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2256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571500" indent="-571500">
              <a:buFont typeface="Wingdings" panose="05000000000000000000" pitchFamily="2" charset="2"/>
              <a:buChar char="v"/>
            </a:pPr>
            <a:r>
              <a:rPr lang="fr-FR" b="1" dirty="0" smtClean="0">
                <a:latin typeface="Arial" panose="020B0604020202020204" pitchFamily="34" charset="0"/>
                <a:cs typeface="Arial" panose="020B0604020202020204" pitchFamily="34" charset="0"/>
              </a:rPr>
              <a:t>Risques de l’hyper bilirubinémie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599" y="2009104"/>
            <a:ext cx="9884535" cy="3858296"/>
          </a:xfrm>
        </p:spPr>
        <p:txBody>
          <a:bodyPr>
            <a:normAutofit fontScale="92500"/>
          </a:bodyPr>
          <a:lstStyle/>
          <a:p>
            <a:r>
              <a:rPr lang="fr-FR" sz="3200" b="1" dirty="0" smtClean="0">
                <a:latin typeface="Arial" panose="020B0604020202020204" pitchFamily="34" charset="0"/>
                <a:cs typeface="Arial" panose="020B0604020202020204" pitchFamily="34" charset="0"/>
              </a:rPr>
              <a:t>Passage dans le système nerveux central « SNC »:</a:t>
            </a:r>
          </a:p>
          <a:p>
            <a:pPr marL="0" indent="0">
              <a:buNone/>
            </a:pPr>
            <a:endParaRPr lang="fr-FR" sz="3200" b="1"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Encéphalopathie bilirubinique</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Ictère nucléaire irréversible</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surdité</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7629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4443984" cy="782392"/>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Etiologie</a:t>
            </a:r>
            <a:endParaRPr lang="fr-FR" b="1" dirty="0">
              <a:latin typeface="Arial" panose="020B0604020202020204" pitchFamily="34" charset="0"/>
              <a:cs typeface="Arial" panose="020B0604020202020204" pitchFamily="34" charset="0"/>
            </a:endParaRPr>
          </a:p>
        </p:txBody>
      </p:sp>
      <p:sp>
        <p:nvSpPr>
          <p:cNvPr id="3" name="Espace réservé du texte 2"/>
          <p:cNvSpPr>
            <a:spLocks noGrp="1"/>
          </p:cNvSpPr>
          <p:nvPr>
            <p:ph type="body" idx="1"/>
          </p:nvPr>
        </p:nvSpPr>
        <p:spPr>
          <a:xfrm>
            <a:off x="1371600" y="1219887"/>
            <a:ext cx="4443984" cy="823912"/>
          </a:xfrm>
        </p:spPr>
        <p:txBody>
          <a:bodyPr/>
          <a:lstStyle/>
          <a:p>
            <a:pPr marL="514350" indent="-514350" algn="ctr">
              <a:buFont typeface="+mj-lt"/>
              <a:buAutoNum type="alphaUcPeriod"/>
            </a:pPr>
            <a:r>
              <a:rPr lang="fr-FR" b="1" dirty="0" smtClean="0">
                <a:latin typeface="Arial" panose="020B0604020202020204" pitchFamily="34" charset="0"/>
                <a:cs typeface="Arial" panose="020B0604020202020204" pitchFamily="34" charset="0"/>
              </a:rPr>
              <a:t>Ictère à BLB libre</a:t>
            </a:r>
            <a:endParaRPr lang="fr-FR" b="1"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1371600" y="2331077"/>
            <a:ext cx="4443984" cy="3536324"/>
          </a:xfrm>
        </p:spPr>
        <p:txBody>
          <a:bodyPr>
            <a:noAutofit/>
          </a:bodyPr>
          <a:lstStyle/>
          <a:p>
            <a:r>
              <a:rPr lang="fr-FR" sz="2400" dirty="0" smtClean="0">
                <a:latin typeface="Arial" panose="020B0604020202020204" pitchFamily="34" charset="0"/>
                <a:cs typeface="Arial" panose="020B0604020202020204" pitchFamily="34" charset="0"/>
              </a:rPr>
              <a:t>Ictère physiologique</a:t>
            </a:r>
          </a:p>
          <a:p>
            <a:r>
              <a:rPr lang="fr-FR" sz="2400" dirty="0" smtClean="0">
                <a:latin typeface="Arial" panose="020B0604020202020204" pitchFamily="34" charset="0"/>
                <a:cs typeface="Arial" panose="020B0604020202020204" pitchFamily="34" charset="0"/>
              </a:rPr>
              <a:t>Ictère au lait de femme</a:t>
            </a:r>
          </a:p>
          <a:p>
            <a:r>
              <a:rPr lang="fr-FR" sz="2400" dirty="0" smtClean="0">
                <a:latin typeface="Arial" panose="020B0604020202020204" pitchFamily="34" charset="0"/>
                <a:cs typeface="Arial" panose="020B0604020202020204" pitchFamily="34" charset="0"/>
              </a:rPr>
              <a:t>Ictère hémolytique « incompatibilité fœto-maternelle dans le système rhésus et le système ABO »</a:t>
            </a:r>
            <a:endParaRPr lang="fr-FR" sz="2400" dirty="0">
              <a:latin typeface="Arial" panose="020B0604020202020204" pitchFamily="34" charset="0"/>
              <a:cs typeface="Arial" panose="020B0604020202020204" pitchFamily="34" charset="0"/>
            </a:endParaRPr>
          </a:p>
          <a:p>
            <a:r>
              <a:rPr lang="fr-FR" sz="2400" dirty="0" smtClean="0">
                <a:latin typeface="Arial" panose="020B0604020202020204" pitchFamily="34" charset="0"/>
                <a:cs typeface="Arial" panose="020B0604020202020204" pitchFamily="34" charset="0"/>
              </a:rPr>
              <a:t>Ictère infectieux</a:t>
            </a:r>
          </a:p>
          <a:p>
            <a:r>
              <a:rPr lang="fr-FR" sz="2400" dirty="0" smtClean="0">
                <a:latin typeface="Arial" panose="020B0604020202020204" pitchFamily="34" charset="0"/>
                <a:cs typeface="Arial" panose="020B0604020202020204" pitchFamily="34" charset="0"/>
              </a:rPr>
              <a:t>Ictère par résorption</a:t>
            </a:r>
          </a:p>
          <a:p>
            <a:r>
              <a:rPr lang="fr-FR" sz="2400" dirty="0" smtClean="0">
                <a:latin typeface="Arial" panose="020B0604020202020204" pitchFamily="34" charset="0"/>
                <a:cs typeface="Arial" panose="020B0604020202020204" pitchFamily="34" charset="0"/>
              </a:rPr>
              <a:t>Ictère du prématuré</a:t>
            </a:r>
            <a:endParaRPr lang="fr-FR" sz="2400"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3"/>
          </p:nvPr>
        </p:nvSpPr>
        <p:spPr>
          <a:xfrm>
            <a:off x="6525013" y="1219887"/>
            <a:ext cx="5027335" cy="823912"/>
          </a:xfrm>
        </p:spPr>
        <p:txBody>
          <a:bodyPr/>
          <a:lstStyle/>
          <a:p>
            <a:pPr marL="514350" indent="-514350">
              <a:buFont typeface="+mj-lt"/>
              <a:buAutoNum type="alphaUcPeriod" startAt="2"/>
            </a:pPr>
            <a:r>
              <a:rPr lang="fr-FR" b="1" dirty="0" smtClean="0">
                <a:latin typeface="Arial" panose="020B0604020202020204" pitchFamily="34" charset="0"/>
                <a:cs typeface="Arial" panose="020B0604020202020204" pitchFamily="34" charset="0"/>
              </a:rPr>
              <a:t>Ictère à BLB conjuguée</a:t>
            </a:r>
            <a:endParaRPr lang="fr-FR" b="1" dirty="0">
              <a:latin typeface="Arial" panose="020B0604020202020204" pitchFamily="34" charset="0"/>
              <a:cs typeface="Arial" panose="020B0604020202020204" pitchFamily="34" charset="0"/>
            </a:endParaRPr>
          </a:p>
        </p:txBody>
      </p:sp>
      <p:sp>
        <p:nvSpPr>
          <p:cNvPr id="6" name="Espace réservé du contenu 5"/>
          <p:cNvSpPr>
            <a:spLocks noGrp="1"/>
          </p:cNvSpPr>
          <p:nvPr>
            <p:ph sz="quarter" idx="4"/>
          </p:nvPr>
        </p:nvSpPr>
        <p:spPr>
          <a:xfrm>
            <a:off x="6525014" y="2331077"/>
            <a:ext cx="5027334" cy="3799267"/>
          </a:xfrm>
        </p:spPr>
        <p:txBody>
          <a:bodyPr>
            <a:normAutofit/>
          </a:bodyPr>
          <a:lstStyle/>
          <a:p>
            <a:r>
              <a:rPr lang="fr-FR" sz="2400" dirty="0" smtClean="0">
                <a:latin typeface="Arial" panose="020B0604020202020204" pitchFamily="34" charset="0"/>
                <a:cs typeface="Arial" panose="020B0604020202020204" pitchFamily="34" charset="0"/>
              </a:rPr>
              <a:t>Moins fréquent, appelé aussi ictère cholestatique(par défaut d’élimination de BLB conjuguée, se caractérise par:</a:t>
            </a:r>
          </a:p>
          <a:p>
            <a:pPr marL="0" indent="0">
              <a:buNone/>
            </a:pPr>
            <a:endParaRPr lang="fr-FR"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Taux de BLB conjuguée élevé</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Selles décolorés</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Urines foncés</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1063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453981"/>
            <a:ext cx="9601200" cy="988454"/>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Moyens thérapeutiques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pPr marL="457200" indent="-457200">
              <a:buFont typeface="+mj-lt"/>
              <a:buAutoNum type="arabicPeriod"/>
            </a:pPr>
            <a:r>
              <a:rPr lang="fr-FR" sz="3200" dirty="0" smtClean="0">
                <a:latin typeface="Arial" panose="020B0604020202020204" pitchFamily="34" charset="0"/>
                <a:cs typeface="Arial" panose="020B0604020202020204" pitchFamily="34" charset="0"/>
              </a:rPr>
              <a:t>La photothérapie</a:t>
            </a:r>
          </a:p>
          <a:p>
            <a:pPr marL="457200" indent="-457200">
              <a:buFont typeface="+mj-lt"/>
              <a:buAutoNum type="arabicPeriod"/>
            </a:pPr>
            <a:r>
              <a:rPr lang="fr-FR" sz="3200" dirty="0" smtClean="0">
                <a:latin typeface="Arial" panose="020B0604020202020204" pitchFamily="34" charset="0"/>
                <a:cs typeface="Arial" panose="020B0604020202020204" pitchFamily="34" charset="0"/>
              </a:rPr>
              <a:t>L’</a:t>
            </a:r>
            <a:r>
              <a:rPr lang="fr-FR" sz="3200" dirty="0" err="1" smtClean="0">
                <a:latin typeface="Arial" panose="020B0604020202020204" pitchFamily="34" charset="0"/>
                <a:cs typeface="Arial" panose="020B0604020202020204" pitchFamily="34" charset="0"/>
              </a:rPr>
              <a:t>exanguino</a:t>
            </a:r>
            <a:r>
              <a:rPr lang="fr-FR" sz="3200" dirty="0" smtClean="0">
                <a:latin typeface="Arial" panose="020B0604020202020204" pitchFamily="34" charset="0"/>
                <a:cs typeface="Arial" panose="020B0604020202020204" pitchFamily="34" charset="0"/>
              </a:rPr>
              <a:t> - transfusion</a:t>
            </a:r>
          </a:p>
          <a:p>
            <a:pPr marL="457200" indent="-457200">
              <a:buFont typeface="+mj-lt"/>
              <a:buAutoNum type="arabicPeriod"/>
            </a:pPr>
            <a:r>
              <a:rPr lang="fr-FR" sz="3200" dirty="0" smtClean="0">
                <a:latin typeface="Arial" panose="020B0604020202020204" pitchFamily="34" charset="0"/>
                <a:cs typeface="Arial" panose="020B0604020202020204" pitchFamily="34" charset="0"/>
              </a:rPr>
              <a:t>Perfusion d’albumine</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5938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599" y="106250"/>
            <a:ext cx="9601200" cy="782392"/>
          </a:xfrm>
        </p:spPr>
        <p:txBody>
          <a:bodyPr/>
          <a:lstStyle/>
          <a:p>
            <a:pPr marL="857250" indent="-857250">
              <a:buFont typeface="+mj-lt"/>
              <a:buAutoNum type="romanUcPeriod" startAt="6"/>
            </a:pPr>
            <a:r>
              <a:rPr lang="fr-FR" b="1" dirty="0">
                <a:latin typeface="Arial" panose="020B0604020202020204" pitchFamily="34" charset="0"/>
                <a:cs typeface="Arial" panose="020B0604020202020204" pitchFamily="34" charset="0"/>
              </a:rPr>
              <a:t>I</a:t>
            </a:r>
            <a:r>
              <a:rPr lang="fr-FR" b="1" dirty="0" smtClean="0">
                <a:latin typeface="Arial" panose="020B0604020202020204" pitchFamily="34" charset="0"/>
                <a:cs typeface="Arial" panose="020B0604020202020204" pitchFamily="34" charset="0"/>
              </a:rPr>
              <a:t>ndications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599" y="1094704"/>
            <a:ext cx="10000445" cy="4772696"/>
          </a:xfrm>
        </p:spPr>
        <p:txBody>
          <a:bodyPr>
            <a:normAutofit lnSpcReduction="10000"/>
          </a:bodyPr>
          <a:lstStyle/>
          <a:p>
            <a:r>
              <a:rPr lang="fr-FR" sz="3200" b="1" dirty="0" smtClean="0">
                <a:latin typeface="Arial" panose="020B0604020202020204" pitchFamily="34" charset="0"/>
                <a:cs typeface="Arial" panose="020B0604020202020204" pitchFamily="34" charset="0"/>
              </a:rPr>
              <a:t>Les moyens thérapeutiques sont en fonction de: </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L’intensité </a:t>
            </a:r>
            <a:r>
              <a:rPr lang="fr-FR" sz="3200" dirty="0">
                <a:latin typeface="Arial" panose="020B0604020202020204" pitchFamily="34" charset="0"/>
                <a:cs typeface="Arial" panose="020B0604020202020204" pitchFamily="34" charset="0"/>
              </a:rPr>
              <a:t>de l’ictère</a:t>
            </a:r>
          </a:p>
          <a:p>
            <a:pPr>
              <a:buFont typeface="Wingdings" panose="05000000000000000000" pitchFamily="2" charset="2"/>
              <a:buChar char="Ø"/>
            </a:pPr>
            <a:r>
              <a:rPr lang="fr-FR" sz="3200" dirty="0">
                <a:latin typeface="Arial" panose="020B0604020202020204" pitchFamily="34" charset="0"/>
                <a:cs typeface="Arial" panose="020B0604020202020204" pitchFamily="34" charset="0"/>
              </a:rPr>
              <a:t>Son étiologie et son profil évolutif</a:t>
            </a:r>
          </a:p>
          <a:p>
            <a:pPr>
              <a:buFont typeface="Wingdings" panose="05000000000000000000" pitchFamily="2" charset="2"/>
              <a:buChar char="Ø"/>
            </a:pPr>
            <a:r>
              <a:rPr lang="fr-FR" sz="3200" dirty="0">
                <a:latin typeface="Arial" panose="020B0604020202020204" pitchFamily="34" charset="0"/>
                <a:cs typeface="Arial" panose="020B0604020202020204" pitchFamily="34" charset="0"/>
              </a:rPr>
              <a:t>L’âge gestationnel de l’enfant et son âge </a:t>
            </a:r>
            <a:r>
              <a:rPr lang="fr-FR" sz="3200" dirty="0" smtClean="0">
                <a:latin typeface="Arial" panose="020B0604020202020204" pitchFamily="34" charset="0"/>
                <a:cs typeface="Arial" panose="020B0604020202020204" pitchFamily="34" charset="0"/>
              </a:rPr>
              <a:t>postnatal</a:t>
            </a:r>
          </a:p>
          <a:p>
            <a:pPr>
              <a:buFont typeface="Wingdings" panose="05000000000000000000" pitchFamily="2" charset="2"/>
              <a:buChar char="Ø"/>
            </a:pPr>
            <a:endParaRPr lang="fr-FR" sz="3200" dirty="0">
              <a:latin typeface="Arial" panose="020B0604020202020204" pitchFamily="34" charset="0"/>
              <a:cs typeface="Arial" panose="020B0604020202020204" pitchFamily="34" charset="0"/>
            </a:endParaRPr>
          </a:p>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Un interrogatoire s’impose devant un ictère </a:t>
            </a:r>
            <a:r>
              <a:rPr lang="fr-FR" sz="2400" dirty="0" smtClean="0">
                <a:latin typeface="Arial" panose="020B0604020202020204" pitchFamily="34" charset="0"/>
                <a:cs typeface="Arial" panose="020B0604020202020204" pitchFamily="34" charset="0"/>
              </a:rPr>
              <a:t>:(date début de l’ictère, type d’alimentation, GS père et mère, terme de l’enfant</a:t>
            </a:r>
            <a:r>
              <a:rPr lang="fr-FR" sz="2400" dirty="0" smtClean="0">
                <a:latin typeface="Algerian" panose="04020705040A02060702" pitchFamily="82" charset="0"/>
                <a:cs typeface="Arial" panose="020B0604020202020204" pitchFamily="34" charset="0"/>
              </a:rPr>
              <a:t>). </a:t>
            </a:r>
            <a:r>
              <a:rPr lang="fr-FR" sz="2800" dirty="0" smtClean="0">
                <a:latin typeface="Arial" panose="020B0604020202020204" pitchFamily="34" charset="0"/>
                <a:cs typeface="Arial" panose="020B0604020202020204" pitchFamily="34" charset="0"/>
              </a:rPr>
              <a:t>Des examens para cliniques qui vont permettre d’orienter la CAT et la surveillance de l’enfant.</a:t>
            </a:r>
            <a:endParaRPr lang="fr-FR" sz="3600" dirty="0">
              <a:latin typeface="Arial" panose="020B0604020202020204" pitchFamily="34" charset="0"/>
              <a:cs typeface="Arial" panose="020B0604020202020204" pitchFamily="34" charset="0"/>
            </a:endParaRPr>
          </a:p>
          <a:p>
            <a:pPr marL="0" indent="0">
              <a:buNone/>
            </a:pPr>
            <a:endParaRPr lang="fr-FR" sz="3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4182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8"/>
            <a:ext cx="9601200" cy="782392"/>
          </a:xfrm>
        </p:spPr>
        <p:txBody>
          <a:bodyPr/>
          <a:lstStyle/>
          <a:p>
            <a:pPr algn="ctr"/>
            <a:r>
              <a:rPr lang="fr-FR" b="1" dirty="0" smtClean="0">
                <a:latin typeface="Arial" panose="020B0604020202020204" pitchFamily="34" charset="0"/>
                <a:cs typeface="Arial" panose="020B0604020202020204" pitchFamily="34" charset="0"/>
              </a:rPr>
              <a:t>La détresse respiratoire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68192"/>
            <a:ext cx="9601200" cy="4399208"/>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4865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99435"/>
            <a:ext cx="9601200" cy="808149"/>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74254"/>
            <a:ext cx="9601200" cy="4708301"/>
          </a:xfrm>
        </p:spPr>
        <p:txBody>
          <a:bodyPr>
            <a:normAutofit/>
          </a:bodyPr>
          <a:lstStyle/>
          <a:p>
            <a:pPr marL="514350" indent="-514350">
              <a:buFont typeface="+mj-lt"/>
              <a:buAutoNum type="romanUcPeriod"/>
            </a:pPr>
            <a:r>
              <a:rPr lang="fr-FR" sz="3200" b="1"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Diagnostic</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Conduite à tenir devant la détresse respiratoire</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Principales étiologies de la détresse respiratoire néonatale</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prévention</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4007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721217"/>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837127"/>
            <a:ext cx="9601200" cy="5030273"/>
          </a:xfrm>
        </p:spPr>
        <p:txBody>
          <a:bodyPr>
            <a:normAutofit/>
          </a:bodyPr>
          <a:lstStyle/>
          <a:p>
            <a:endParaRPr lang="fr-FR" sz="2800" b="1"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Pathologies médicales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Ictère du nouveau-né</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Détresse respiratoire chez nouveau-né</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Les vomissements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diarrhée aigue du nourrisson</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déshydratation aigue du nourrisson</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diarrhée chronique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constipation</a:t>
            </a:r>
          </a:p>
          <a:p>
            <a:pPr marL="0" indent="0">
              <a:buNone/>
            </a:pPr>
            <a:endParaRPr lang="fr-FR" sz="2800" dirty="0" smtClean="0">
              <a:latin typeface="Arial" panose="020B0604020202020204" pitchFamily="34" charset="0"/>
              <a:cs typeface="Arial" panose="020B0604020202020204" pitchFamily="34" charset="0"/>
            </a:endParaRP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1148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 </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La détresse respiratoire est une insuffisance respiratoire aigue qui survient brusquement. C’est l’incapacité de l’appareil respiratoire à apporter la quantité d’O2 nécessaire à l’organisme et /ou l’incapacité à éliminer le CO2 dans des conditions métaboliques usuelles.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6817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09282"/>
            <a:ext cx="9601200" cy="795270"/>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Diagnostic</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20462"/>
            <a:ext cx="9601200" cy="4746938"/>
          </a:xfrm>
        </p:spPr>
        <p:txBody>
          <a:bodyPr/>
          <a:lstStyle/>
          <a:p>
            <a:r>
              <a:rPr lang="fr-FR" sz="2800" dirty="0" smtClean="0"/>
              <a:t>Anomalie de la fréquence respiratoire </a:t>
            </a:r>
            <a:r>
              <a:rPr lang="fr-FR" sz="2800" dirty="0" smtClean="0">
                <a:latin typeface="Arial" panose="020B0604020202020204" pitchFamily="34" charset="0"/>
                <a:cs typeface="Arial" panose="020B0604020202020204" pitchFamily="34" charset="0"/>
              </a:rPr>
              <a:t>(</a:t>
            </a:r>
            <a:r>
              <a:rPr lang="fr-FR" sz="2400" dirty="0" smtClean="0">
                <a:latin typeface="Arial" panose="020B0604020202020204" pitchFamily="34" charset="0"/>
                <a:cs typeface="Arial" panose="020B0604020202020204" pitchFamily="34" charset="0"/>
              </a:rPr>
              <a:t>polypnée, bradypnée, apnée</a:t>
            </a:r>
            <a:r>
              <a:rPr lang="fr-FR" sz="2400" dirty="0" smtClean="0">
                <a:latin typeface="Algerian" panose="04020705040A02060702" pitchFamily="82" charset="0"/>
                <a:cs typeface="Arial" panose="020B0604020202020204" pitchFamily="34" charset="0"/>
              </a:rPr>
              <a:t>)</a:t>
            </a:r>
          </a:p>
          <a:p>
            <a:r>
              <a:rPr lang="fr-FR" sz="2800" dirty="0" smtClean="0">
                <a:latin typeface="Arial" panose="020B0604020202020204" pitchFamily="34" charset="0"/>
                <a:cs typeface="Arial" panose="020B0604020202020204" pitchFamily="34" charset="0"/>
              </a:rPr>
              <a:t>Signes de lutte respiratoire = score de Silverman</a:t>
            </a:r>
          </a:p>
          <a:p>
            <a:r>
              <a:rPr lang="fr-FR" sz="2800" dirty="0" smtClean="0">
                <a:latin typeface="Arial" panose="020B0604020202020204" pitchFamily="34" charset="0"/>
                <a:cs typeface="Arial" panose="020B0604020202020204" pitchFamily="34" charset="0"/>
              </a:rPr>
              <a:t>Cyanose généralisée ou localisée</a:t>
            </a:r>
          </a:p>
          <a:p>
            <a:pPr marL="0" indent="0">
              <a:buNone/>
            </a:pPr>
            <a:endParaRPr lang="fr-FR" dirty="0" smtClean="0">
              <a:latin typeface="Arial" panose="020B0604020202020204" pitchFamily="34" charset="0"/>
              <a:cs typeface="Arial" panose="020B0604020202020204" pitchFamily="34" charset="0"/>
            </a:endParaRPr>
          </a:p>
          <a:p>
            <a:pPr marL="0" indent="0">
              <a:buNone/>
            </a:pPr>
            <a:r>
              <a:rPr lang="fr-FR" sz="2400" b="1" dirty="0" smtClean="0">
                <a:latin typeface="Arial" panose="020B0604020202020204" pitchFamily="34" charset="0"/>
                <a:cs typeface="Arial" panose="020B0604020202020204" pitchFamily="34" charset="0"/>
              </a:rPr>
              <a:t>NB : L’existence d’au moins deux des signes cités confirme le diagnostic.</a:t>
            </a:r>
            <a:endParaRPr lang="fr-F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0703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71411" y="170645"/>
            <a:ext cx="9601200" cy="589208"/>
          </a:xfrm>
        </p:spPr>
        <p:txBody>
          <a:bodyPr>
            <a:normAutofit fontScale="90000"/>
          </a:bodyPr>
          <a:lstStyle/>
          <a:p>
            <a:r>
              <a:rPr lang="fr-FR" b="1" dirty="0" smtClean="0">
                <a:latin typeface="Arial" panose="020B0604020202020204" pitchFamily="34" charset="0"/>
                <a:cs typeface="Arial" panose="020B0604020202020204" pitchFamily="34" charset="0"/>
              </a:rPr>
              <a:t>Le score de Silverman</a:t>
            </a:r>
            <a:endParaRPr lang="fr-FR" b="1" dirty="0">
              <a:latin typeface="Arial" panose="020B0604020202020204" pitchFamily="34" charset="0"/>
              <a:cs typeface="Arial" panose="020B0604020202020204" pitchFamily="34" charset="0"/>
            </a:endParaRPr>
          </a:p>
        </p:txBody>
      </p:sp>
      <p:pic>
        <p:nvPicPr>
          <p:cNvPr id="6" name="Espace réservé du conten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0158" y="888642"/>
            <a:ext cx="10663707" cy="5756857"/>
          </a:xfrm>
        </p:spPr>
      </p:pic>
    </p:spTree>
    <p:extLst>
      <p:ext uri="{BB962C8B-B14F-4D97-AF65-F5344CB8AC3E}">
        <p14:creationId xmlns:p14="http://schemas.microsoft.com/office/powerpoint/2010/main" val="3290416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1374819"/>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Conduite à tenir devant une détresse respiratoire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81070"/>
            <a:ext cx="9601200" cy="5022761"/>
          </a:xfrm>
        </p:spPr>
        <p:txBody>
          <a:bodyPr>
            <a:normAutofit/>
          </a:bodyPr>
          <a:lstStyle/>
          <a:p>
            <a:pPr marL="457200" indent="-457200">
              <a:buFont typeface="+mj-lt"/>
              <a:buAutoNum type="arabicPeriod"/>
            </a:pPr>
            <a:r>
              <a:rPr lang="fr-FR" sz="2400" b="1" dirty="0" smtClean="0">
                <a:latin typeface="Arial" panose="020B0604020202020204" pitchFamily="34" charset="0"/>
                <a:cs typeface="Arial" panose="020B0604020202020204" pitchFamily="34" charset="0"/>
              </a:rPr>
              <a:t>Traitement symptomatique :</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Mise en incubateur</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Désobstruction naso -pharyngée</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Pose d’une sonde gastrique pour aspirer les secrétions</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Oxygénothérapie</a:t>
            </a:r>
          </a:p>
          <a:p>
            <a:pPr marL="0" indent="0">
              <a:buNone/>
            </a:pPr>
            <a:endParaRPr lang="fr-FR" sz="2400" dirty="0" smtClean="0">
              <a:latin typeface="Arial" panose="020B0604020202020204" pitchFamily="34" charset="0"/>
              <a:cs typeface="Arial" panose="020B0604020202020204" pitchFamily="34" charset="0"/>
            </a:endParaRPr>
          </a:p>
          <a:p>
            <a:pPr marL="457200" indent="-457200">
              <a:buFont typeface="+mj-lt"/>
              <a:buAutoNum type="arabicPeriod" startAt="2"/>
            </a:pPr>
            <a:r>
              <a:rPr lang="fr-FR" sz="2400" b="1" dirty="0" smtClean="0">
                <a:latin typeface="Arial" panose="020B0604020202020204" pitchFamily="34" charset="0"/>
                <a:cs typeface="Arial" panose="020B0604020202020204" pitchFamily="34" charset="0"/>
              </a:rPr>
              <a:t>Examens complémentaires « radiologique, biologique »</a:t>
            </a:r>
          </a:p>
          <a:p>
            <a:pPr marL="0" indent="0">
              <a:buNone/>
            </a:pPr>
            <a:endParaRPr lang="fr-FR" sz="2400" b="1" dirty="0" smtClean="0">
              <a:latin typeface="Arial" panose="020B0604020202020204" pitchFamily="34" charset="0"/>
              <a:cs typeface="Arial" panose="020B0604020202020204" pitchFamily="34" charset="0"/>
            </a:endParaRPr>
          </a:p>
          <a:p>
            <a:pPr marL="457200" indent="-457200">
              <a:buFont typeface="+mj-lt"/>
              <a:buAutoNum type="arabicPeriod" startAt="2"/>
            </a:pPr>
            <a:r>
              <a:rPr lang="fr-FR" sz="2400" b="1" dirty="0" smtClean="0">
                <a:latin typeface="Arial" panose="020B0604020202020204" pitchFamily="34" charset="0"/>
                <a:cs typeface="Arial" panose="020B0604020202020204" pitchFamily="34" charset="0"/>
              </a:rPr>
              <a:t>Traitement de l’étiologie « O2 thérapie, TRT médical ou chirurgical »</a:t>
            </a:r>
            <a:endParaRPr lang="fr-F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003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4546"/>
            <a:ext cx="9601200" cy="643944"/>
          </a:xfrm>
        </p:spPr>
        <p:txBody>
          <a:bodyPr>
            <a:normAutofit fontScale="90000"/>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Principales étiologies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927279"/>
            <a:ext cx="9601200" cy="5640946"/>
          </a:xfrm>
        </p:spPr>
        <p:txBody>
          <a:bodyPr>
            <a:normAutofit fontScale="25000" lnSpcReduction="20000"/>
          </a:bodyPr>
          <a:lstStyle/>
          <a:p>
            <a:pPr marL="457200" indent="-457200">
              <a:buFont typeface="+mj-lt"/>
              <a:buAutoNum type="arabicPeriod"/>
            </a:pPr>
            <a:r>
              <a:rPr lang="fr-FR" sz="8000" b="1" dirty="0" smtClean="0">
                <a:latin typeface="Arial" panose="020B0604020202020204" pitchFamily="34" charset="0"/>
                <a:cs typeface="Arial" panose="020B0604020202020204" pitchFamily="34" charset="0"/>
              </a:rPr>
              <a:t>Les détresses respiratoires d’origine non malformative</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Maladie des membranes hyalines « MMH »</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Retard de résorption de liquide pulmonaire « détresse transitoire »</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Inhalation de liquide amniotique</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Infection pulmonaire</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Epanchement aérien intra thoracique</a:t>
            </a:r>
            <a:endParaRPr lang="fr-FR" sz="4000" dirty="0" smtClean="0">
              <a:latin typeface="Arial" panose="020B0604020202020204" pitchFamily="34" charset="0"/>
              <a:cs typeface="Arial" panose="020B0604020202020204" pitchFamily="34" charset="0"/>
            </a:endParaRPr>
          </a:p>
          <a:p>
            <a:pPr marL="0" indent="0">
              <a:buNone/>
            </a:pPr>
            <a:endParaRPr lang="fr-FR" sz="2400" b="1" dirty="0">
              <a:latin typeface="Arial" panose="020B0604020202020204" pitchFamily="34" charset="0"/>
              <a:cs typeface="Arial" panose="020B0604020202020204" pitchFamily="34" charset="0"/>
            </a:endParaRPr>
          </a:p>
          <a:p>
            <a:pPr marL="457200" indent="-457200">
              <a:buFont typeface="+mj-lt"/>
              <a:buAutoNum type="arabicPeriod" startAt="2"/>
            </a:pPr>
            <a:r>
              <a:rPr lang="fr-FR" sz="7200" b="1" dirty="0">
                <a:latin typeface="Arial" panose="020B0604020202020204" pitchFamily="34" charset="0"/>
                <a:cs typeface="Arial" panose="020B0604020202020204" pitchFamily="34" charset="0"/>
              </a:rPr>
              <a:t>Les causes </a:t>
            </a:r>
            <a:r>
              <a:rPr lang="fr-FR" sz="7200" b="1" dirty="0" smtClean="0">
                <a:latin typeface="Arial" panose="020B0604020202020204" pitchFamily="34" charset="0"/>
                <a:cs typeface="Arial" panose="020B0604020202020204" pitchFamily="34" charset="0"/>
              </a:rPr>
              <a:t>médico-chirurgicales</a:t>
            </a:r>
            <a:endParaRPr lang="fr-FR" sz="7200" b="1"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Atrésie des choanes</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Les fausses routes</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Hernie diaphragmatique</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Atrésie de l’œsophage</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Syndrome de pierre robin </a:t>
            </a:r>
          </a:p>
          <a:p>
            <a:pPr marL="0" indent="0">
              <a:buNone/>
            </a:pPr>
            <a:endParaRPr lang="fr-FR" sz="2400" b="1" dirty="0" smtClean="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a:latin typeface="Arial" panose="020B0604020202020204" pitchFamily="34" charset="0"/>
              <a:cs typeface="Arial" panose="020B0604020202020204" pitchFamily="34" charset="0"/>
            </a:endParaRPr>
          </a:p>
          <a:p>
            <a:pPr marL="457200" indent="-457200">
              <a:buFont typeface="+mj-lt"/>
              <a:buAutoNum type="arabicPeriod"/>
            </a:pPr>
            <a:r>
              <a:rPr lang="fr-FR" sz="7400" b="1" dirty="0">
                <a:latin typeface="Arial" panose="020B0604020202020204" pitchFamily="34" charset="0"/>
                <a:cs typeface="Arial" panose="020B0604020202020204" pitchFamily="34" charset="0"/>
              </a:rPr>
              <a:t>Détresse respiratoire d’origine extra-pulmonaire dues aux cardiopathies à révélation néonatale</a:t>
            </a:r>
          </a:p>
          <a:p>
            <a:pPr marL="457200" indent="-457200">
              <a:buFont typeface="+mj-lt"/>
              <a:buAutoNum type="arabicPeriod"/>
            </a:pPr>
            <a:endParaRPr lang="fr-FR" sz="3100" b="1" dirty="0">
              <a:latin typeface="Arial" panose="020B0604020202020204" pitchFamily="34" charset="0"/>
              <a:cs typeface="Arial" panose="020B0604020202020204" pitchFamily="34" charset="0"/>
            </a:endParaRPr>
          </a:p>
          <a:p>
            <a:pPr marL="0" indent="0">
              <a:buNone/>
            </a:pPr>
            <a:endParaRPr lang="fr-FR" sz="3700" b="1" dirty="0" smtClean="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smtClean="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smtClean="0">
              <a:latin typeface="Arial" panose="020B0604020202020204" pitchFamily="34" charset="0"/>
              <a:cs typeface="Arial" panose="020B0604020202020204" pitchFamily="34" charset="0"/>
            </a:endParaRPr>
          </a:p>
          <a:p>
            <a:pPr marL="0" indent="0">
              <a:buNone/>
            </a:pPr>
            <a:endParaRPr lang="fr-F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64123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Toutes ces affections peuvent être prévenues par une bonne prise en charge de la grossesse, un accouchement bien organisé et des soins néonataux appropriés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6168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latin typeface="Arial" panose="020B0604020202020204" pitchFamily="34" charset="0"/>
                <a:cs typeface="Arial" panose="020B0604020202020204" pitchFamily="34" charset="0"/>
              </a:rPr>
              <a:t>Les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9080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9601200" cy="833907"/>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46220"/>
            <a:ext cx="9601200" cy="5434884"/>
          </a:xfrm>
        </p:spPr>
        <p:txBody>
          <a:bodyPr>
            <a:noAutofit/>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Diagnostic différentiel</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Caractéristiques des vomissements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Signes d’accompagnement</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Les causes des vomissements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Evolution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Traitement des vomissements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Rôle de l’ISP</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2243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88454"/>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C’est le rejet par la bouche d’une partie ou de la totalité du contenu de l’estomac. Ce symptôme d’une grande fréquence n’est que le point de d’appel d’une pathologie variée digestive ou extra digestive.</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79993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8"/>
            <a:ext cx="9601200" cy="769513"/>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Diagnostic différentiel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764406"/>
            <a:ext cx="9601200" cy="4102994"/>
          </a:xfrm>
        </p:spPr>
        <p:txBody>
          <a:bodyPr/>
          <a:lstStyle/>
          <a:p>
            <a:pPr marL="457200" indent="-457200">
              <a:buFont typeface="+mj-lt"/>
              <a:buAutoNum type="arabicPeriod"/>
            </a:pPr>
            <a:r>
              <a:rPr lang="fr-FR" sz="2800" b="1" dirty="0" smtClean="0">
                <a:latin typeface="Arial" panose="020B0604020202020204" pitchFamily="34" charset="0"/>
                <a:cs typeface="Arial" panose="020B0604020202020204" pitchFamily="34" charset="0"/>
              </a:rPr>
              <a:t>Les régurgitations </a:t>
            </a:r>
          </a:p>
          <a:p>
            <a:pPr marL="0" indent="0">
              <a:buNone/>
            </a:pPr>
            <a:r>
              <a:rPr lang="fr-FR" sz="2800" dirty="0" smtClean="0">
                <a:latin typeface="Arial" panose="020B0604020202020204" pitchFamily="34" charset="0"/>
                <a:cs typeface="Arial" panose="020B0604020202020204" pitchFamily="34" charset="0"/>
              </a:rPr>
              <a:t>Remontée de petites quantités de lait ou de liquide gastrique qui accompagnent le rot, immédiatement après la tétée.</a:t>
            </a:r>
          </a:p>
          <a:p>
            <a:pPr marL="0" indent="0">
              <a:buNone/>
            </a:pPr>
            <a:endParaRPr lang="fr-FR" sz="2800" dirty="0">
              <a:latin typeface="Arial" panose="020B0604020202020204" pitchFamily="34" charset="0"/>
              <a:cs typeface="Arial" panose="020B0604020202020204" pitchFamily="34" charset="0"/>
            </a:endParaRPr>
          </a:p>
          <a:p>
            <a:pPr marL="514350" indent="-514350">
              <a:buFont typeface="+mj-lt"/>
              <a:buAutoNum type="arabicPeriod" startAt="2"/>
            </a:pPr>
            <a:r>
              <a:rPr lang="fr-FR" sz="2800" b="1" dirty="0" smtClean="0">
                <a:latin typeface="Arial" panose="020B0604020202020204" pitchFamily="34" charset="0"/>
                <a:cs typeface="Arial" panose="020B0604020202020204" pitchFamily="34" charset="0"/>
              </a:rPr>
              <a:t>Le mérycisme</a:t>
            </a:r>
          </a:p>
          <a:p>
            <a:pPr marL="0" indent="0">
              <a:buNone/>
            </a:pPr>
            <a:r>
              <a:rPr lang="fr-FR" sz="2800" dirty="0" smtClean="0">
                <a:latin typeface="Arial" panose="020B0604020202020204" pitchFamily="34" charset="0"/>
                <a:cs typeface="Arial" panose="020B0604020202020204" pitchFamily="34" charset="0"/>
              </a:rPr>
              <a:t>Remontée volontaire d’aliments dans la bouche (rumination), témoignant un trouble de comportement.</a:t>
            </a:r>
          </a:p>
          <a:p>
            <a:pPr marL="0" indent="0">
              <a:buNone/>
            </a:pPr>
            <a:endParaRPr lang="fr-FR" dirty="0"/>
          </a:p>
        </p:txBody>
      </p:sp>
    </p:spTree>
    <p:extLst>
      <p:ext uri="{BB962C8B-B14F-4D97-AF65-F5344CB8AC3E}">
        <p14:creationId xmlns:p14="http://schemas.microsoft.com/office/powerpoint/2010/main" val="105343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82392"/>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10614"/>
            <a:ext cx="9601200" cy="4656786"/>
          </a:xfrm>
        </p:spPr>
        <p:txBody>
          <a:bodyPr>
            <a:normAutofit fontScale="92500" lnSpcReduction="20000"/>
          </a:bodyPr>
          <a:lstStyle/>
          <a:p>
            <a:r>
              <a:rPr lang="fr-FR" sz="3200" b="1" dirty="0" smtClean="0">
                <a:latin typeface="Arial" panose="020B0604020202020204" pitchFamily="34" charset="0"/>
                <a:cs typeface="Arial" panose="020B0604020202020204" pitchFamily="34" charset="0"/>
              </a:rPr>
              <a:t>Maladies carentielles</a:t>
            </a: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Le rachitisme carentiel</a:t>
            </a: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La malnutrition protéino-énergétique</a:t>
            </a: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Anémies carentielles</a:t>
            </a:r>
          </a:p>
          <a:p>
            <a:pPr marL="0" indent="0">
              <a:buNone/>
            </a:pPr>
            <a:endParaRPr lang="fr-FR" sz="2800"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Neurologie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Les fièvres aigues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L’hypothermie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Les convulsions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encéphalopathies</a:t>
            </a:r>
          </a:p>
        </p:txBody>
      </p:sp>
    </p:spTree>
    <p:extLst>
      <p:ext uri="{BB962C8B-B14F-4D97-AF65-F5344CB8AC3E}">
        <p14:creationId xmlns:p14="http://schemas.microsoft.com/office/powerpoint/2010/main" val="24884523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7"/>
            <a:ext cx="10592873" cy="949817"/>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Caractéristiques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10614"/>
            <a:ext cx="9601200" cy="4656786"/>
          </a:xfrm>
        </p:spPr>
        <p:txBody>
          <a:bodyPr/>
          <a:lstStyle/>
          <a:p>
            <a:r>
              <a:rPr lang="fr-FR" sz="3200" dirty="0" smtClean="0">
                <a:latin typeface="Arial" panose="020B0604020202020204" pitchFamily="34" charset="0"/>
                <a:cs typeface="Arial" panose="020B0604020202020204" pitchFamily="34" charset="0"/>
              </a:rPr>
              <a:t>Date d’apparition « récente ou ancienne »</a:t>
            </a:r>
          </a:p>
          <a:p>
            <a:r>
              <a:rPr lang="fr-FR" sz="3200" dirty="0" smtClean="0">
                <a:latin typeface="Arial" panose="020B0604020202020204" pitchFamily="34" charset="0"/>
                <a:cs typeface="Arial" panose="020B0604020202020204" pitchFamily="34" charset="0"/>
              </a:rPr>
              <a:t>Relation avec les repas</a:t>
            </a:r>
          </a:p>
          <a:p>
            <a:r>
              <a:rPr lang="fr-FR" sz="3200" dirty="0" smtClean="0">
                <a:latin typeface="Arial" panose="020B0604020202020204" pitchFamily="34" charset="0"/>
                <a:cs typeface="Arial" panose="020B0604020202020204" pitchFamily="34" charset="0"/>
              </a:rPr>
              <a:t>Fréquence au cours de la journée</a:t>
            </a:r>
          </a:p>
          <a:p>
            <a:r>
              <a:rPr lang="fr-FR" sz="3200" dirty="0" smtClean="0">
                <a:latin typeface="Arial" panose="020B0604020202020204" pitchFamily="34" charset="0"/>
                <a:cs typeface="Arial" panose="020B0604020202020204" pitchFamily="34" charset="0"/>
              </a:rPr>
              <a:t>aspect : - alimentaire</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                   - bilieux « jaune-vert » </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                   - sanglant « rouge – noirâtre »</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                   - en jet ou passif</a:t>
            </a:r>
          </a:p>
          <a:p>
            <a:pPr marL="0" indent="0">
              <a:buNone/>
            </a:pPr>
            <a:endParaRPr lang="fr-FR" dirty="0"/>
          </a:p>
        </p:txBody>
      </p:sp>
    </p:spTree>
    <p:extLst>
      <p:ext uri="{BB962C8B-B14F-4D97-AF65-F5344CB8AC3E}">
        <p14:creationId xmlns:p14="http://schemas.microsoft.com/office/powerpoint/2010/main" val="907878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717997"/>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Signes d ’accompagnement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599" y="1056067"/>
            <a:ext cx="10502721" cy="5357611"/>
          </a:xfrm>
        </p:spPr>
        <p:txBody>
          <a:bodyPr>
            <a:normAutofit/>
          </a:bodyPr>
          <a:lstStyle/>
          <a:p>
            <a:r>
              <a:rPr lang="fr-FR" sz="2800" b="1" dirty="0" smtClean="0">
                <a:latin typeface="Arial" panose="020B0604020202020204" pitchFamily="34" charset="0"/>
                <a:cs typeface="Arial" panose="020B0604020202020204" pitchFamily="34" charset="0"/>
              </a:rPr>
              <a:t>Permettent de s’orienter vers la cause des vomissements </a:t>
            </a:r>
            <a:r>
              <a:rPr lang="fr-FR" sz="2800" dirty="0" smtClean="0">
                <a:latin typeface="Arial" panose="020B0604020202020204" pitchFamily="34" charset="0"/>
                <a:cs typeface="Arial" panose="020B0604020202020204" pitchFamily="34" charset="0"/>
              </a:rPr>
              <a:t>:</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Digestifs « diarrhées, dleurs ab, pleurs incesants,anorexie…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Infectieux « fièvre, infection ORL, infection bronchique,…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Prise de médicaments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Toux associée, provoquant des vomissements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Qualité et quantité du repas « erreur diététique »</a:t>
            </a: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0609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36372"/>
            <a:ext cx="9601200" cy="4631028"/>
          </a:xfrm>
        </p:spPr>
        <p:txBody>
          <a:bodyPr>
            <a:normAutofit/>
          </a:bodyPr>
          <a:lstStyle/>
          <a:p>
            <a:r>
              <a:rPr lang="fr-FR" sz="2800" b="1" dirty="0" smtClean="0">
                <a:latin typeface="Arial" panose="020B0604020202020204" pitchFamily="34" charset="0"/>
                <a:cs typeface="Arial" panose="020B0604020202020204" pitchFamily="34" charset="0"/>
              </a:rPr>
              <a:t>Doivent être reconnues le plutôt possible pour :</a:t>
            </a:r>
          </a:p>
          <a:p>
            <a:endParaRPr lang="fr-FR" sz="2800" b="1"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Eliminer une urgence médicale ou chirurgicale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Proposer un traitement adéquat dans un délai acceptable .</a:t>
            </a:r>
          </a:p>
        </p:txBody>
      </p:sp>
    </p:spTree>
    <p:extLst>
      <p:ext uri="{BB962C8B-B14F-4D97-AF65-F5344CB8AC3E}">
        <p14:creationId xmlns:p14="http://schemas.microsoft.com/office/powerpoint/2010/main" val="3228368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36372"/>
            <a:ext cx="9601200" cy="4631028"/>
          </a:xfrm>
        </p:spPr>
        <p:txBody>
          <a:bodyPr>
            <a:normAutofit/>
          </a:bodyPr>
          <a:lstStyle/>
          <a:p>
            <a:r>
              <a:rPr lang="fr-FR" sz="2800" b="1" dirty="0" smtClean="0">
                <a:latin typeface="Arial" panose="020B0604020202020204" pitchFamily="34" charset="0"/>
                <a:cs typeface="Arial" panose="020B0604020202020204" pitchFamily="34" charset="0"/>
              </a:rPr>
              <a:t>Chez le nouveau-né:</a:t>
            </a:r>
          </a:p>
          <a:p>
            <a:pPr marL="0" indent="0">
              <a:buNone/>
            </a:pPr>
            <a:endParaRPr lang="fr-FR" sz="2800" b="1"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bilieux « susp obstruction du tube digestif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sanglants « déglutition du sang maternel, mdies hgiques, œsophagite peptique par reflux gastro-œsophagien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clairs ou alimentaires « atrésie de </a:t>
            </a:r>
            <a:r>
              <a:rPr lang="fr-FR" sz="2800" dirty="0" err="1" smtClean="0">
                <a:latin typeface="Arial" panose="020B0604020202020204" pitchFamily="34" charset="0"/>
                <a:cs typeface="Arial" panose="020B0604020202020204" pitchFamily="34" charset="0"/>
              </a:rPr>
              <a:t>loesophage</a:t>
            </a:r>
            <a:r>
              <a:rPr lang="fr-FR" sz="2800" dirty="0" smtClean="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5298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36372"/>
            <a:ext cx="9601200" cy="4631028"/>
          </a:xfrm>
        </p:spPr>
        <p:txBody>
          <a:bodyPr>
            <a:normAutofit/>
          </a:bodyPr>
          <a:lstStyle/>
          <a:p>
            <a:r>
              <a:rPr lang="fr-FR" sz="2800" b="1" dirty="0" smtClean="0">
                <a:latin typeface="Arial" panose="020B0604020202020204" pitchFamily="34" charset="0"/>
                <a:cs typeface="Arial" panose="020B0604020202020204" pitchFamily="34" charset="0"/>
              </a:rPr>
              <a:t>Chez le nourrisson :</a:t>
            </a:r>
          </a:p>
          <a:p>
            <a:pPr marL="0" indent="0">
              <a:buNone/>
            </a:pPr>
            <a:endParaRPr lang="fr-FR" sz="2800" b="1"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Vmsts aigues « gastroentérite, infection bactérienne, intoxication mdteuse, appendicite »</a:t>
            </a: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Vmsts chroniques « infection, allergie alimentaire, maladie métabolique, sténose du pylore »</a:t>
            </a:r>
          </a:p>
        </p:txBody>
      </p:sp>
    </p:spTree>
    <p:extLst>
      <p:ext uri="{BB962C8B-B14F-4D97-AF65-F5344CB8AC3E}">
        <p14:creationId xmlns:p14="http://schemas.microsoft.com/office/powerpoint/2010/main" val="2023577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04552"/>
            <a:ext cx="9601200" cy="5460642"/>
          </a:xfrm>
        </p:spPr>
        <p:txBody>
          <a:bodyPr>
            <a:normAutofit lnSpcReduction="10000"/>
          </a:bodyPr>
          <a:lstStyle/>
          <a:p>
            <a:r>
              <a:rPr lang="fr-FR" sz="2800" b="1" dirty="0" smtClean="0">
                <a:latin typeface="Arial" panose="020B0604020202020204" pitchFamily="34" charset="0"/>
                <a:cs typeface="Arial" panose="020B0604020202020204" pitchFamily="34" charset="0"/>
              </a:rPr>
              <a:t>Chez l’enfant </a:t>
            </a:r>
            <a:r>
              <a:rPr lang="fr-FR" sz="2800" b="1" dirty="0" smtClean="0">
                <a:latin typeface="Algerian" panose="04020705040A02060702" pitchFamily="82" charset="0"/>
                <a:cs typeface="Arial" panose="020B0604020202020204" pitchFamily="34" charset="0"/>
              </a:rPr>
              <a:t>&gt; </a:t>
            </a:r>
            <a:r>
              <a:rPr lang="fr-FR" sz="2800" b="1" dirty="0" smtClean="0">
                <a:latin typeface="Arial" panose="020B0604020202020204" pitchFamily="34" charset="0"/>
                <a:cs typeface="Arial" panose="020B0604020202020204" pitchFamily="34" charset="0"/>
              </a:rPr>
              <a:t>2 ans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aigues « infectieux et chirurgicales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Autres causes :</a:t>
            </a:r>
          </a:p>
          <a:p>
            <a:pPr>
              <a:buFontTx/>
              <a:buChar char="-"/>
            </a:pPr>
            <a:r>
              <a:rPr lang="fr-FR" sz="2800" dirty="0" smtClean="0">
                <a:latin typeface="Arial" panose="020B0604020202020204" pitchFamily="34" charset="0"/>
                <a:cs typeface="Arial" panose="020B0604020202020204" pitchFamily="34" charset="0"/>
              </a:rPr>
              <a:t>Reflux gastro-œsophagien</a:t>
            </a:r>
          </a:p>
          <a:p>
            <a:pPr>
              <a:buFontTx/>
              <a:buChar char="-"/>
            </a:pPr>
            <a:r>
              <a:rPr lang="fr-FR" sz="2800" dirty="0" smtClean="0">
                <a:latin typeface="Arial" panose="020B0604020202020204" pitchFamily="34" charset="0"/>
                <a:cs typeface="Arial" panose="020B0604020202020204" pitchFamily="34" charset="0"/>
              </a:rPr>
              <a:t>Pathologie ORL</a:t>
            </a:r>
          </a:p>
          <a:p>
            <a:pPr>
              <a:buFontTx/>
              <a:buChar char="-"/>
            </a:pPr>
            <a:r>
              <a:rPr lang="fr-FR" sz="2800" dirty="0" smtClean="0">
                <a:latin typeface="Arial" panose="020B0604020202020204" pitchFamily="34" charset="0"/>
                <a:cs typeface="Arial" panose="020B0604020202020204" pitchFamily="34" charset="0"/>
              </a:rPr>
              <a:t>Pathologie broncho-pulmonaire</a:t>
            </a:r>
          </a:p>
          <a:p>
            <a:pPr>
              <a:buFontTx/>
              <a:buChar char="-"/>
            </a:pPr>
            <a:r>
              <a:rPr lang="fr-FR" sz="2800" dirty="0" smtClean="0">
                <a:latin typeface="Arial" panose="020B0604020202020204" pitchFamily="34" charset="0"/>
                <a:cs typeface="Arial" panose="020B0604020202020204" pitchFamily="34" charset="0"/>
              </a:rPr>
              <a:t>Pathologie digestive</a:t>
            </a:r>
          </a:p>
          <a:p>
            <a:pPr>
              <a:buFontTx/>
              <a:buChar char="-"/>
            </a:pPr>
            <a:r>
              <a:rPr lang="fr-FR" sz="2800" dirty="0" smtClean="0">
                <a:latin typeface="Arial" panose="020B0604020202020204" pitchFamily="34" charset="0"/>
                <a:cs typeface="Arial" panose="020B0604020202020204" pitchFamily="34" charset="0"/>
              </a:rPr>
              <a:t>Pathologie neurologique</a:t>
            </a:r>
          </a:p>
          <a:p>
            <a:pPr>
              <a:buFontTx/>
              <a:buChar char="-"/>
            </a:pPr>
            <a:r>
              <a:rPr lang="fr-FR" sz="2800" dirty="0" smtClean="0">
                <a:latin typeface="Arial" panose="020B0604020202020204" pitchFamily="34" charset="0"/>
                <a:cs typeface="Arial" panose="020B0604020202020204" pitchFamily="34" charset="0"/>
              </a:rPr>
              <a:t>Allergie ou intolérance alimentaire</a:t>
            </a:r>
          </a:p>
          <a:p>
            <a:pPr>
              <a:buFontTx/>
              <a:buChar char="-"/>
            </a:pPr>
            <a:r>
              <a:rPr lang="fr-FR" sz="2800" dirty="0" smtClean="0">
                <a:latin typeface="Arial" panose="020B0604020202020204" pitchFamily="34" charset="0"/>
                <a:cs typeface="Arial" panose="020B0604020202020204" pitchFamily="34" charset="0"/>
              </a:rPr>
              <a:t>Causes psychologiques</a:t>
            </a:r>
          </a:p>
          <a:p>
            <a:pPr>
              <a:buFontTx/>
              <a:buChar char="-"/>
            </a:pPr>
            <a:endParaRPr lang="fr-FR" sz="28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2263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75575"/>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Evolution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lstStyle/>
          <a:p>
            <a:r>
              <a:rPr lang="fr-FR" sz="2800" dirty="0" smtClean="0">
                <a:latin typeface="Arial" panose="020B0604020202020204" pitchFamily="34" charset="0"/>
                <a:cs typeface="Arial" panose="020B0604020202020204" pitchFamily="34" charset="0"/>
              </a:rPr>
              <a:t>Favorable : sous traitement</a:t>
            </a:r>
          </a:p>
          <a:p>
            <a:pPr marL="0" indent="0">
              <a:buNone/>
            </a:pPr>
            <a:endParaRPr lang="fr-FR" sz="28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Défavorable : allant de la simple fatigue jusqu’à l’altération grave de l’état général de l’enfant avec survenu de déshydratation et de dénutrition .</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9286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82392"/>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Traitement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75008"/>
            <a:ext cx="9601200" cy="4592392"/>
          </a:xfrm>
        </p:spPr>
        <p:txBody>
          <a:bodyPr>
            <a:normAutofit/>
          </a:bodyPr>
          <a:lstStyle/>
          <a:p>
            <a:pPr marL="457200" indent="-457200">
              <a:buFont typeface="+mj-lt"/>
              <a:buAutoNum type="arabicPeriod"/>
            </a:pPr>
            <a:r>
              <a:rPr lang="fr-FR" sz="2800" dirty="0" smtClean="0">
                <a:latin typeface="Arial" panose="020B0604020202020204" pitchFamily="34" charset="0"/>
                <a:cs typeface="Arial" panose="020B0604020202020204" pitchFamily="34" charset="0"/>
              </a:rPr>
              <a:t>Traiter avant tout la cause </a:t>
            </a:r>
          </a:p>
          <a:p>
            <a:pPr marL="0" indent="0">
              <a:buNone/>
            </a:pPr>
            <a:endParaRPr lang="fr-FR" sz="2800" dirty="0" smtClean="0">
              <a:latin typeface="Arial" panose="020B0604020202020204" pitchFamily="34" charset="0"/>
              <a:cs typeface="Arial" panose="020B0604020202020204" pitchFamily="34" charset="0"/>
            </a:endParaRPr>
          </a:p>
          <a:p>
            <a:pPr marL="514350" indent="-514350">
              <a:buFont typeface="+mj-lt"/>
              <a:buAutoNum type="arabicPeriod" startAt="2"/>
            </a:pPr>
            <a:r>
              <a:rPr lang="fr-FR" sz="2800" dirty="0" smtClean="0">
                <a:latin typeface="Arial" panose="020B0604020202020204" pitchFamily="34" charset="0"/>
                <a:cs typeface="Arial" panose="020B0604020202020204" pitchFamily="34" charset="0"/>
              </a:rPr>
              <a:t>Prévenir la déshydratation : par la réhydratation orale -SRO</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46571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30876"/>
          </a:xfrm>
        </p:spPr>
        <p:txBody>
          <a:bodyPr/>
          <a:lstStyle/>
          <a:p>
            <a:pPr marL="857250" indent="-857250">
              <a:buFont typeface="+mj-lt"/>
              <a:buAutoNum type="romanUcPeriod" startAt="8"/>
            </a:pPr>
            <a:r>
              <a:rPr lang="fr-FR" b="1" dirty="0" smtClean="0">
                <a:latin typeface="Arial" panose="020B0604020202020204" pitchFamily="34" charset="0"/>
                <a:cs typeface="Arial" panose="020B0604020202020204" pitchFamily="34" charset="0"/>
              </a:rPr>
              <a:t>Rôle de l’ISP</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43189"/>
            <a:ext cx="9601200" cy="5409126"/>
          </a:xfrm>
        </p:spPr>
        <p:txBody>
          <a:bodyPr>
            <a:normAutofit/>
          </a:bodyPr>
          <a:lstStyle/>
          <a:p>
            <a:r>
              <a:rPr lang="fr-FR" sz="2400" dirty="0" smtClean="0">
                <a:latin typeface="Arial" panose="020B0604020202020204" pitchFamily="34" charset="0"/>
                <a:cs typeface="Arial" panose="020B0604020202020204" pitchFamily="34" charset="0"/>
              </a:rPr>
              <a:t>Position latérale de sécurité</a:t>
            </a:r>
          </a:p>
          <a:p>
            <a:r>
              <a:rPr lang="fr-FR" sz="2400" dirty="0" smtClean="0">
                <a:latin typeface="Arial" panose="020B0604020202020204" pitchFamily="34" charset="0"/>
                <a:cs typeface="Arial" panose="020B0604020202020204" pitchFamily="34" charset="0"/>
              </a:rPr>
              <a:t>Rassurer</a:t>
            </a:r>
          </a:p>
          <a:p>
            <a:r>
              <a:rPr lang="fr-FR" sz="2400" dirty="0" smtClean="0">
                <a:latin typeface="Arial" panose="020B0604020202020204" pitchFamily="34" charset="0"/>
                <a:cs typeface="Arial" panose="020B0604020202020204" pitchFamily="34" charset="0"/>
              </a:rPr>
              <a:t>Rincer la bouche après vomissements</a:t>
            </a:r>
          </a:p>
          <a:p>
            <a:r>
              <a:rPr lang="fr-FR" sz="2400" dirty="0" smtClean="0">
                <a:latin typeface="Arial" panose="020B0604020202020204" pitchFamily="34" charset="0"/>
                <a:cs typeface="Arial" panose="020B0604020202020204" pitchFamily="34" charset="0"/>
              </a:rPr>
              <a:t>Noter aspect et heure des vomissements</a:t>
            </a:r>
          </a:p>
          <a:p>
            <a:r>
              <a:rPr lang="fr-FR" sz="2400" dirty="0" smtClean="0">
                <a:latin typeface="Arial" panose="020B0604020202020204" pitchFamily="34" charset="0"/>
                <a:cs typeface="Arial" panose="020B0604020202020204" pitchFamily="34" charset="0"/>
              </a:rPr>
              <a:t>Surveiller le poids de l’enfant</a:t>
            </a:r>
          </a:p>
          <a:p>
            <a:r>
              <a:rPr lang="fr-FR" sz="2400" dirty="0" smtClean="0">
                <a:latin typeface="Arial" panose="020B0604020202020204" pitchFamily="34" charset="0"/>
                <a:cs typeface="Arial" panose="020B0604020202020204" pitchFamily="34" charset="0"/>
              </a:rPr>
              <a:t>Prévenir la déshydratation</a:t>
            </a:r>
          </a:p>
          <a:p>
            <a:r>
              <a:rPr lang="fr-FR" sz="2400" dirty="0" smtClean="0">
                <a:latin typeface="Arial" panose="020B0604020202020204" pitchFamily="34" charset="0"/>
                <a:cs typeface="Arial" panose="020B0604020202020204" pitchFamily="34" charset="0"/>
              </a:rPr>
              <a:t>Décrire les vomissements</a:t>
            </a:r>
          </a:p>
          <a:p>
            <a:r>
              <a:rPr lang="fr-FR" sz="2400" dirty="0" smtClean="0">
                <a:latin typeface="Arial" panose="020B0604020202020204" pitchFamily="34" charset="0"/>
                <a:cs typeface="Arial" panose="020B0604020202020204" pitchFamily="34" charset="0"/>
              </a:rPr>
              <a:t>Evaluer le retentissement</a:t>
            </a:r>
          </a:p>
          <a:p>
            <a:r>
              <a:rPr lang="fr-FR" sz="2400" dirty="0" smtClean="0">
                <a:latin typeface="Arial" panose="020B0604020202020204" pitchFamily="34" charset="0"/>
                <a:cs typeface="Arial" panose="020B0604020202020204" pitchFamily="34" charset="0"/>
              </a:rPr>
              <a:t>Identifier les éventuels signes de gravités</a:t>
            </a:r>
          </a:p>
          <a:p>
            <a:r>
              <a:rPr lang="fr-FR" sz="2400" dirty="0" smtClean="0">
                <a:latin typeface="Arial" panose="020B0604020202020204" pitchFamily="34" charset="0"/>
                <a:cs typeface="Arial" panose="020B0604020202020204" pitchFamily="34" charset="0"/>
              </a:rPr>
              <a:t>Rechercher des informations sur l’étiologie</a:t>
            </a:r>
          </a:p>
          <a:p>
            <a:endParaRPr lang="fr-FR" dirty="0"/>
          </a:p>
        </p:txBody>
      </p:sp>
    </p:spTree>
    <p:extLst>
      <p:ext uri="{BB962C8B-B14F-4D97-AF65-F5344CB8AC3E}">
        <p14:creationId xmlns:p14="http://schemas.microsoft.com/office/powerpoint/2010/main" val="27152634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1246031"/>
          </a:xfrm>
        </p:spPr>
        <p:txBody>
          <a:bodyPr>
            <a:normAutofit fontScale="90000"/>
          </a:bodyPr>
          <a:lstStyle/>
          <a:p>
            <a:pPr algn="ctr"/>
            <a:r>
              <a:rPr lang="fr-FR" b="1" dirty="0" smtClean="0">
                <a:latin typeface="Arial" panose="020B0604020202020204" pitchFamily="34" charset="0"/>
                <a:cs typeface="Arial" panose="020B0604020202020204" pitchFamily="34" charset="0"/>
              </a:rPr>
              <a:t>La diarrhée aigue du nourrisson et de l’enfant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87699" y="1616298"/>
            <a:ext cx="9601200" cy="4514045"/>
          </a:xfrm>
        </p:spPr>
        <p:txBody>
          <a:bodyPr>
            <a:normAutofit/>
          </a:bodyPr>
          <a:lstStyle/>
          <a:p>
            <a:r>
              <a:rPr lang="fr-FR" sz="2800" b="1" dirty="0" smtClean="0">
                <a:latin typeface="Arial" panose="020B0604020202020204" pitchFamily="34" charset="0"/>
                <a:cs typeface="Arial" panose="020B0604020202020204" pitchFamily="34" charset="0"/>
              </a:rPr>
              <a:t>Objectif général</a:t>
            </a:r>
          </a:p>
          <a:p>
            <a:pPr marL="0" indent="0">
              <a:buNone/>
            </a:pPr>
            <a:endParaRPr lang="fr-FR" sz="2800" b="1" dirty="0">
              <a:latin typeface="Arial" panose="020B0604020202020204" pitchFamily="34" charset="0"/>
              <a:cs typeface="Arial" panose="020B0604020202020204" pitchFamily="34" charset="0"/>
            </a:endParaRPr>
          </a:p>
          <a:p>
            <a:pPr marL="0" indent="0">
              <a:buNone/>
            </a:pPr>
            <a:endParaRPr lang="fr-FR" sz="2800" b="1" dirty="0" smtClean="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Objectifs spécifiques</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1031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82392"/>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42434"/>
            <a:ext cx="9601200" cy="4682544"/>
          </a:xfrm>
        </p:spPr>
        <p:txBody>
          <a:bodyPr>
            <a:normAutofit/>
          </a:bodyPr>
          <a:lstStyle/>
          <a:p>
            <a:r>
              <a:rPr lang="fr-FR" sz="3200" b="1" dirty="0" smtClean="0">
                <a:latin typeface="Arial" panose="020B0604020202020204" pitchFamily="34" charset="0"/>
                <a:cs typeface="Arial" panose="020B0604020202020204" pitchFamily="34" charset="0"/>
              </a:rPr>
              <a:t>Pathologie chirurgicale</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Urgences chirurgicales néonatales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Sténose du pylore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Ectopie testiculaire/Hydrocèle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Luxation congénitale de la hanche et pieds bots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Fente labio-palatine / Spina-bifida</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6722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808149"/>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991673"/>
            <a:ext cx="9601200" cy="5602310"/>
          </a:xfrm>
        </p:spPr>
        <p:txBody>
          <a:bodyPr>
            <a:noAutofit/>
          </a:bodyPr>
          <a:lstStyle/>
          <a:p>
            <a:pPr marL="514350" indent="-514350">
              <a:buFont typeface="+mj-lt"/>
              <a:buAutoNum type="romanUcPeriod"/>
            </a:pPr>
            <a:r>
              <a:rPr lang="fr-FR" sz="2400" dirty="0" smtClean="0">
                <a:latin typeface="Arial" panose="020B0604020202020204" pitchFamily="34" charset="0"/>
                <a:cs typeface="Arial" panose="020B0604020202020204" pitchFamily="34" charset="0"/>
              </a:rPr>
              <a:t>Définition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Diagnostic différentiel</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Physiopathologie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Caractéristiques des selles</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Causes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Mode de transmission et facteurs de risque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Complications</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Actions à faire devant une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Traitement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Surveillance </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prévention</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62675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36938"/>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764406"/>
            <a:ext cx="9601200" cy="4102994"/>
          </a:xfrm>
        </p:spPr>
        <p:txBody>
          <a:bodyPr>
            <a:normAutofit/>
          </a:bodyPr>
          <a:lstStyle/>
          <a:p>
            <a:r>
              <a:rPr lang="fr-FR" sz="3200" dirty="0" smtClean="0">
                <a:latin typeface="Arial" panose="020B0604020202020204" pitchFamily="34" charset="0"/>
                <a:cs typeface="Arial" panose="020B0604020202020204" pitchFamily="34" charset="0"/>
              </a:rPr>
              <a:t>La diarrhée aigue se définit comme une augmentation brutale de la fréquence et du volume des selles, de caractère anormal ( plus de 3 selles liquides ou molles en espace de moins de 12 heures.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24153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Diagnostic différentiel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Diarrhée post prandial du nourrisson nourris au sein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0071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1297546"/>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Physiopathologie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61375"/>
            <a:ext cx="9601200" cy="4206025"/>
          </a:xfrm>
        </p:spPr>
        <p:txBody>
          <a:bodyPr/>
          <a:lstStyle/>
          <a:p>
            <a:r>
              <a:rPr lang="fr-FR" sz="2800" b="1" dirty="0" smtClean="0">
                <a:latin typeface="Arial" panose="020B0604020202020204" pitchFamily="34" charset="0"/>
                <a:cs typeface="Arial" panose="020B0604020202020204" pitchFamily="34" charset="0"/>
              </a:rPr>
              <a:t>L’origine physiopathologique de la diarrhée :</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Augmentation du péristaltisme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Augmentation de la sécrétion intestinale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Diminution de l’absorption intestinale</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58213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47918"/>
            <a:ext cx="9601200" cy="730876"/>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Caractéristiques des selles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13645"/>
            <a:ext cx="9601200" cy="4553755"/>
          </a:xfrm>
        </p:spPr>
        <p:txBody>
          <a:bodyPr>
            <a:normAutofit lnSpcReduction="10000"/>
          </a:bodyPr>
          <a:lstStyle/>
          <a:p>
            <a:pPr marL="457200" indent="-457200">
              <a:buFont typeface="+mj-lt"/>
              <a:buAutoNum type="arabicPeriod"/>
            </a:pPr>
            <a:r>
              <a:rPr lang="fr-FR" sz="3200" b="1" dirty="0" smtClean="0">
                <a:latin typeface="Arial" panose="020B0604020202020204" pitchFamily="34" charset="0"/>
                <a:cs typeface="Arial" panose="020B0604020202020204" pitchFamily="34" charset="0"/>
              </a:rPr>
              <a:t>Consistance</a:t>
            </a:r>
          </a:p>
          <a:p>
            <a:pPr marL="457200" indent="-457200">
              <a:buFont typeface="+mj-lt"/>
              <a:buAutoNum type="arabicPeriod"/>
            </a:pPr>
            <a:endParaRPr lang="fr-FR" sz="3200" b="1" dirty="0" smtClean="0">
              <a:latin typeface="Arial" panose="020B0604020202020204" pitchFamily="34" charset="0"/>
              <a:cs typeface="Arial" panose="020B0604020202020204" pitchFamily="34" charset="0"/>
            </a:endParaRPr>
          </a:p>
          <a:p>
            <a:pPr marL="457200" indent="-457200">
              <a:buFont typeface="+mj-lt"/>
              <a:buAutoNum type="arabicPeriod"/>
            </a:pPr>
            <a:r>
              <a:rPr lang="fr-FR" sz="3200" b="1" dirty="0" smtClean="0">
                <a:latin typeface="Arial" panose="020B0604020202020204" pitchFamily="34" charset="0"/>
                <a:cs typeface="Arial" panose="020B0604020202020204" pitchFamily="34" charset="0"/>
              </a:rPr>
              <a:t>Selles : </a:t>
            </a:r>
          </a:p>
          <a:p>
            <a:pPr>
              <a:buFont typeface="Wingdings" panose="05000000000000000000" pitchFamily="2" charset="2"/>
              <a:buChar char="§"/>
            </a:pPr>
            <a:r>
              <a:rPr lang="fr-FR" sz="2800" dirty="0" smtClean="0">
                <a:latin typeface="Arial" panose="020B0604020202020204" pitchFamily="34" charset="0"/>
                <a:cs typeface="Arial" panose="020B0604020202020204" pitchFamily="34" charset="0"/>
              </a:rPr>
              <a:t>Couleur</a:t>
            </a:r>
          </a:p>
          <a:p>
            <a:pPr>
              <a:buFont typeface="Wingdings" panose="05000000000000000000" pitchFamily="2" charset="2"/>
              <a:buChar char="§"/>
            </a:pPr>
            <a:r>
              <a:rPr lang="fr-FR" sz="2800" dirty="0" smtClean="0">
                <a:latin typeface="Arial" panose="020B0604020202020204" pitchFamily="34" charset="0"/>
                <a:cs typeface="Arial" panose="020B0604020202020204" pitchFamily="34" charset="0"/>
              </a:rPr>
              <a:t>Présences d’aliments non digérés</a:t>
            </a:r>
          </a:p>
          <a:p>
            <a:pPr>
              <a:buFont typeface="Wingdings" panose="05000000000000000000" pitchFamily="2" charset="2"/>
              <a:buChar char="§"/>
            </a:pPr>
            <a:r>
              <a:rPr lang="fr-FR" sz="2800" dirty="0" smtClean="0">
                <a:latin typeface="Arial" panose="020B0604020202020204" pitchFamily="34" charset="0"/>
                <a:cs typeface="Arial" panose="020B0604020202020204" pitchFamily="34" charset="0"/>
              </a:rPr>
              <a:t>Présence de glaires ou de sang</a:t>
            </a:r>
          </a:p>
          <a:p>
            <a:pPr marL="457200" indent="-457200">
              <a:buFont typeface="+mj-lt"/>
              <a:buAutoNum type="arabicPeriod" startAt="3"/>
            </a:pPr>
            <a:endParaRPr lang="fr-FR" sz="3200" b="1" dirty="0" smtClean="0">
              <a:latin typeface="Arial" panose="020B0604020202020204" pitchFamily="34" charset="0"/>
              <a:cs typeface="Arial" panose="020B0604020202020204" pitchFamily="34" charset="0"/>
            </a:endParaRPr>
          </a:p>
          <a:p>
            <a:pPr marL="457200" indent="-457200">
              <a:buFont typeface="+mj-lt"/>
              <a:buAutoNum type="arabicPeriod" startAt="3"/>
            </a:pPr>
            <a:r>
              <a:rPr lang="fr-FR" sz="3200" b="1" dirty="0" smtClean="0">
                <a:latin typeface="Arial" panose="020B0604020202020204" pitchFamily="34" charset="0"/>
                <a:cs typeface="Arial" panose="020B0604020202020204" pitchFamily="34" charset="0"/>
              </a:rPr>
              <a:t>Débit et volume / 24 heures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55234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821028"/>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Causes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17431"/>
            <a:ext cx="9601200" cy="5267459"/>
          </a:xfrm>
        </p:spPr>
        <p:txBody>
          <a:bodyPr>
            <a:normAutofit lnSpcReduction="10000"/>
          </a:bodyPr>
          <a:lstStyle/>
          <a:p>
            <a:r>
              <a:rPr lang="fr-FR" sz="2800" b="1" dirty="0" smtClean="0">
                <a:latin typeface="Arial" panose="020B0604020202020204" pitchFamily="34" charset="0"/>
                <a:cs typeface="Arial" panose="020B0604020202020204" pitchFamily="34" charset="0"/>
              </a:rPr>
              <a:t>Infections digestives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Virale « rotas virus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Bactérienne « salmonelle, E. coli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Parasitaire « Giardia intestinale »</a:t>
            </a:r>
          </a:p>
          <a:p>
            <a:pPr marL="0" indent="0">
              <a:buNone/>
            </a:pPr>
            <a:endParaRPr lang="fr-FR" sz="2800" b="1" dirty="0" smtClean="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Infections extra-digestives</a:t>
            </a:r>
          </a:p>
          <a:p>
            <a:pPr marL="0" indent="0">
              <a:buNone/>
            </a:pPr>
            <a:r>
              <a:rPr lang="fr-FR" sz="2800" b="1" dirty="0" smtClean="0">
                <a:latin typeface="Arial" panose="020B0604020202020204" pitchFamily="34" charset="0"/>
                <a:cs typeface="Arial" panose="020B0604020202020204" pitchFamily="34" charset="0"/>
              </a:rPr>
              <a:t>« </a:t>
            </a:r>
            <a:r>
              <a:rPr lang="fr-FR" sz="2800" dirty="0" smtClean="0">
                <a:latin typeface="Arial" panose="020B0604020202020204" pitchFamily="34" charset="0"/>
                <a:cs typeface="Arial" panose="020B0604020202020204" pitchFamily="34" charset="0"/>
              </a:rPr>
              <a:t>Pulmonaires, ORL, Urinaires… »</a:t>
            </a:r>
          </a:p>
          <a:p>
            <a:endParaRPr lang="fr-FR" sz="2800" b="1" dirty="0" smtClean="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Erreur diététique</a:t>
            </a:r>
          </a:p>
          <a:p>
            <a:r>
              <a:rPr lang="fr-FR" sz="2800" b="1" dirty="0" smtClean="0">
                <a:latin typeface="Arial" panose="020B0604020202020204" pitchFamily="34" charset="0"/>
                <a:cs typeface="Arial" panose="020B0604020202020204" pitchFamily="34" charset="0"/>
              </a:rPr>
              <a:t>Allergie alimentaire</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52335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19129"/>
            <a:ext cx="10232265" cy="1297546"/>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Mode de transmission et facteurs de risque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84101"/>
            <a:ext cx="10489842" cy="4778062"/>
          </a:xfrm>
        </p:spPr>
        <p:txBody>
          <a:bodyPr>
            <a:normAutofit/>
          </a:bodyPr>
          <a:lstStyle/>
          <a:p>
            <a:r>
              <a:rPr lang="fr-FR" sz="2800" dirty="0" smtClean="0"/>
              <a:t>Allaitement artificiel</a:t>
            </a:r>
          </a:p>
          <a:p>
            <a:r>
              <a:rPr lang="fr-FR" sz="2800" dirty="0" smtClean="0"/>
              <a:t>Mauvaise hygiène surtout les mains</a:t>
            </a:r>
          </a:p>
          <a:p>
            <a:r>
              <a:rPr lang="fr-FR" sz="2800" dirty="0" smtClean="0"/>
              <a:t>Approvisionnement en eau insuffisant</a:t>
            </a:r>
          </a:p>
          <a:p>
            <a:r>
              <a:rPr lang="fr-FR" sz="2800" dirty="0" smtClean="0"/>
              <a:t>Utilisation d’eau contaminée</a:t>
            </a:r>
          </a:p>
          <a:p>
            <a:r>
              <a:rPr lang="fr-FR" sz="2800" dirty="0" smtClean="0"/>
              <a:t>Absence d’</a:t>
            </a:r>
            <a:r>
              <a:rPr lang="fr-FR" sz="2800" dirty="0" err="1" smtClean="0"/>
              <a:t>instalation</a:t>
            </a:r>
            <a:r>
              <a:rPr lang="fr-FR" sz="2800" dirty="0" smtClean="0"/>
              <a:t> sanitaire </a:t>
            </a:r>
          </a:p>
          <a:p>
            <a:r>
              <a:rPr lang="fr-FR" sz="2800" dirty="0" smtClean="0"/>
              <a:t>Conservation inadéquate de l’alimentation</a:t>
            </a:r>
          </a:p>
          <a:p>
            <a:r>
              <a:rPr lang="fr-FR" sz="2800" dirty="0" smtClean="0"/>
              <a:t>Mauvaises pratiques de sevrage </a:t>
            </a:r>
            <a:r>
              <a:rPr lang="fr-FR" sz="2800" dirty="0" smtClean="0">
                <a:latin typeface="Arial" panose="020B0604020202020204" pitchFamily="34" charset="0"/>
                <a:cs typeface="Arial" panose="020B0604020202020204" pitchFamily="34" charset="0"/>
              </a:rPr>
              <a:t>(arrêt précoce de l’alimentation au sein</a:t>
            </a:r>
            <a:r>
              <a:rPr lang="fr-FR" sz="2800" dirty="0" smtClean="0">
                <a:latin typeface="Algerian" panose="04020705040A02060702" pitchFamily="82" charset="0"/>
                <a:cs typeface="Arial" panose="020B0604020202020204" pitchFamily="34" charset="0"/>
              </a:rPr>
              <a:t>)</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2914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39"/>
            <a:ext cx="9601200" cy="846786"/>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Complications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009104"/>
            <a:ext cx="9601200" cy="3858296"/>
          </a:xfrm>
        </p:spPr>
        <p:txBody>
          <a:bodyPr>
            <a:normAutofit/>
          </a:bodyPr>
          <a:lstStyle/>
          <a:p>
            <a:r>
              <a:rPr lang="fr-FR" sz="3200" dirty="0" smtClean="0">
                <a:latin typeface="Arial" panose="020B0604020202020204" pitchFamily="34" charset="0"/>
                <a:cs typeface="Arial" panose="020B0604020202020204" pitchFamily="34" charset="0"/>
              </a:rPr>
              <a:t>Fièvre – douleurs abdominales</a:t>
            </a:r>
          </a:p>
          <a:p>
            <a:r>
              <a:rPr lang="fr-FR" sz="3200" dirty="0" smtClean="0">
                <a:latin typeface="Arial" panose="020B0604020202020204" pitchFamily="34" charset="0"/>
                <a:cs typeface="Arial" panose="020B0604020202020204" pitchFamily="34" charset="0"/>
              </a:rPr>
              <a:t>Fatigue </a:t>
            </a:r>
          </a:p>
          <a:p>
            <a:r>
              <a:rPr lang="fr-FR" sz="3200" dirty="0" smtClean="0">
                <a:latin typeface="Arial" panose="020B0604020202020204" pitchFamily="34" charset="0"/>
                <a:cs typeface="Arial" panose="020B0604020202020204" pitchFamily="34" charset="0"/>
              </a:rPr>
              <a:t>Altération de l’état général</a:t>
            </a:r>
          </a:p>
          <a:p>
            <a:r>
              <a:rPr lang="fr-FR" sz="3200" dirty="0" smtClean="0">
                <a:latin typeface="Arial" panose="020B0604020202020204" pitchFamily="34" charset="0"/>
                <a:cs typeface="Arial" panose="020B0604020202020204" pitchFamily="34" charset="0"/>
              </a:rPr>
              <a:t>Perte pondérale</a:t>
            </a:r>
          </a:p>
          <a:p>
            <a:r>
              <a:rPr lang="fr-FR" sz="3200" dirty="0" smtClean="0">
                <a:latin typeface="Arial" panose="020B0604020202020204" pitchFamily="34" charset="0"/>
                <a:cs typeface="Arial" panose="020B0604020202020204" pitchFamily="34" charset="0"/>
              </a:rPr>
              <a:t>Altération de l’état cutané</a:t>
            </a:r>
          </a:p>
          <a:p>
            <a:r>
              <a:rPr lang="fr-FR" sz="3200" b="1" dirty="0" smtClean="0">
                <a:latin typeface="Arial" panose="020B0604020202020204" pitchFamily="34" charset="0"/>
                <a:cs typeface="Arial" panose="020B0604020202020204" pitchFamily="34" charset="0"/>
              </a:rPr>
              <a:t>déshydratation</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43931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10528479" cy="1271789"/>
          </a:xfrm>
        </p:spPr>
        <p:txBody>
          <a:bodyPr>
            <a:normAutofit fontScale="90000"/>
          </a:bodyPr>
          <a:lstStyle/>
          <a:p>
            <a:pPr marL="857250" indent="-857250">
              <a:buFont typeface="+mj-lt"/>
              <a:buAutoNum type="romanUcPeriod" startAt="8"/>
            </a:pPr>
            <a:r>
              <a:rPr lang="fr-FR" b="1" dirty="0" smtClean="0">
                <a:latin typeface="Arial" panose="020B0604020202020204" pitchFamily="34" charset="0"/>
                <a:cs typeface="Arial" panose="020B0604020202020204" pitchFamily="34" charset="0"/>
              </a:rPr>
              <a:t>Actions à faire devant une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96979"/>
            <a:ext cx="9601200" cy="4790941"/>
          </a:xfrm>
        </p:spPr>
        <p:txBody>
          <a:bodyPr/>
          <a:lstStyle/>
          <a:p>
            <a:r>
              <a:rPr lang="fr-FR" sz="3200" dirty="0" smtClean="0">
                <a:latin typeface="Arial" panose="020B0604020202020204" pitchFamily="34" charset="0"/>
                <a:cs typeface="Arial" panose="020B0604020202020204" pitchFamily="34" charset="0"/>
              </a:rPr>
              <a:t>Observer et noter: fréquence, aspect, date du début diarrhée.</a:t>
            </a:r>
          </a:p>
          <a:p>
            <a:r>
              <a:rPr lang="fr-FR" sz="3200" dirty="0" smtClean="0">
                <a:latin typeface="Arial" panose="020B0604020202020204" pitchFamily="34" charset="0"/>
                <a:cs typeface="Arial" panose="020B0604020202020204" pitchFamily="34" charset="0"/>
              </a:rPr>
              <a:t>Prévenir la contamination: lavage des mains</a:t>
            </a:r>
          </a:p>
          <a:p>
            <a:r>
              <a:rPr lang="fr-FR" sz="3200" dirty="0" smtClean="0">
                <a:latin typeface="Arial" panose="020B0604020202020204" pitchFamily="34" charset="0"/>
                <a:cs typeface="Arial" panose="020B0604020202020204" pitchFamily="34" charset="0"/>
              </a:rPr>
              <a:t>Prélèvements des selles</a:t>
            </a:r>
          </a:p>
          <a:p>
            <a:r>
              <a:rPr lang="fr-FR" sz="3200" dirty="0" smtClean="0">
                <a:latin typeface="Arial" panose="020B0604020202020204" pitchFamily="34" charset="0"/>
                <a:cs typeface="Arial" panose="020B0604020202020204" pitchFamily="34" charset="0"/>
              </a:rPr>
              <a:t>Prévenir l’érythème fessier</a:t>
            </a:r>
          </a:p>
          <a:p>
            <a:r>
              <a:rPr lang="fr-FR" sz="3200" dirty="0" smtClean="0">
                <a:latin typeface="Arial" panose="020B0604020202020204" pitchFamily="34" charset="0"/>
                <a:cs typeface="Arial" panose="020B0604020202020204" pitchFamily="34" charset="0"/>
              </a:rPr>
              <a:t>Repérer les signes de déshydratation</a:t>
            </a:r>
          </a:p>
          <a:p>
            <a:r>
              <a:rPr lang="fr-FR" sz="3200" dirty="0" smtClean="0">
                <a:latin typeface="Arial" panose="020B0604020202020204" pitchFamily="34" charset="0"/>
                <a:cs typeface="Arial" panose="020B0604020202020204" pitchFamily="34" charset="0"/>
              </a:rPr>
              <a:t>Pratique de la réhydratation</a:t>
            </a:r>
          </a:p>
          <a:p>
            <a:r>
              <a:rPr lang="fr-FR" sz="3200" dirty="0" smtClean="0">
                <a:latin typeface="Arial" panose="020B0604020202020204" pitchFamily="34" charset="0"/>
                <a:cs typeface="Arial" panose="020B0604020202020204" pitchFamily="34" charset="0"/>
              </a:rPr>
              <a:t>Éducation sanitaire des mères</a:t>
            </a:r>
          </a:p>
          <a:p>
            <a:endParaRPr lang="fr-FR" dirty="0" smtClean="0"/>
          </a:p>
          <a:p>
            <a:endParaRPr lang="fr-FR" dirty="0"/>
          </a:p>
        </p:txBody>
      </p:sp>
    </p:spTree>
    <p:extLst>
      <p:ext uri="{BB962C8B-B14F-4D97-AF65-F5344CB8AC3E}">
        <p14:creationId xmlns:p14="http://schemas.microsoft.com/office/powerpoint/2010/main" val="427124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43755"/>
          </a:xfrm>
        </p:spPr>
        <p:txBody>
          <a:bodyPr/>
          <a:lstStyle/>
          <a:p>
            <a:pPr marL="857250" indent="-857250">
              <a:buFont typeface="+mj-lt"/>
              <a:buAutoNum type="romanUcPeriod" startAt="9"/>
            </a:pPr>
            <a:r>
              <a:rPr lang="fr-FR" b="1" dirty="0" smtClean="0">
                <a:latin typeface="Arial" panose="020B0604020202020204" pitchFamily="34" charset="0"/>
                <a:cs typeface="Arial" panose="020B0604020202020204" pitchFamily="34" charset="0"/>
              </a:rPr>
              <a:t>Traitement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97735"/>
            <a:ext cx="9601200" cy="4669665"/>
          </a:xfrm>
        </p:spPr>
        <p:txBody>
          <a:bodyPr>
            <a:noAutofit/>
          </a:bodyPr>
          <a:lstStyle/>
          <a:p>
            <a:r>
              <a:rPr lang="fr-FR" sz="2800" dirty="0" smtClean="0">
                <a:latin typeface="Arial" panose="020B0604020202020204" pitchFamily="34" charset="0"/>
                <a:cs typeface="Arial" panose="020B0604020202020204" pitchFamily="34" charset="0"/>
              </a:rPr>
              <a:t>Réhydratation orale et réalimentation précoce +++</a:t>
            </a:r>
          </a:p>
          <a:p>
            <a:r>
              <a:rPr lang="fr-FR" sz="2800" dirty="0" smtClean="0">
                <a:latin typeface="Arial" panose="020B0604020202020204" pitchFamily="34" charset="0"/>
                <a:cs typeface="Arial" panose="020B0604020202020204" pitchFamily="34" charset="0"/>
              </a:rPr>
              <a:t>Antibiothérapie : culture des selles-antibiogramme</a:t>
            </a:r>
          </a:p>
          <a:p>
            <a:r>
              <a:rPr lang="fr-FR" sz="2800" dirty="0" smtClean="0">
                <a:latin typeface="Arial" panose="020B0604020202020204" pitchFamily="34" charset="0"/>
                <a:cs typeface="Arial" panose="020B0604020202020204" pitchFamily="34" charset="0"/>
              </a:rPr>
              <a:t>Anti diarrhéique = Smecta</a:t>
            </a:r>
          </a:p>
          <a:p>
            <a:r>
              <a:rPr lang="fr-FR" sz="2800" dirty="0" smtClean="0">
                <a:latin typeface="Arial" panose="020B0604020202020204" pitchFamily="34" charset="0"/>
                <a:cs typeface="Arial" panose="020B0604020202020204" pitchFamily="34" charset="0"/>
              </a:rPr>
              <a:t>La conduite pratique du traitement varie selon l’état de l’enfant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Diarrhée aigue sans déshydratation</a:t>
            </a:r>
          </a:p>
          <a:p>
            <a:pPr marL="0" indent="0">
              <a:buNone/>
            </a:pPr>
            <a:r>
              <a:rPr lang="fr-FR" sz="2800" dirty="0">
                <a:latin typeface="Arial" panose="020B0604020202020204" pitchFamily="34" charset="0"/>
                <a:cs typeface="Arial" panose="020B0604020202020204" pitchFamily="34" charset="0"/>
              </a:rPr>
              <a:t> </a:t>
            </a:r>
            <a:r>
              <a:rPr lang="fr-FR" sz="2800" dirty="0" smtClean="0">
                <a:latin typeface="Arial" panose="020B0604020202020204" pitchFamily="34" charset="0"/>
                <a:cs typeface="Arial" panose="020B0604020202020204" pitchFamily="34" charset="0"/>
              </a:rPr>
              <a:t>    - Prévenir DHA par SRO</a:t>
            </a:r>
          </a:p>
          <a:p>
            <a:pPr marL="0" indent="0">
              <a:buNone/>
            </a:pPr>
            <a:r>
              <a:rPr lang="fr-FR" sz="2800" dirty="0">
                <a:latin typeface="Arial" panose="020B0604020202020204" pitchFamily="34" charset="0"/>
                <a:cs typeface="Arial" panose="020B0604020202020204" pitchFamily="34" charset="0"/>
              </a:rPr>
              <a:t> </a:t>
            </a:r>
            <a:r>
              <a:rPr lang="fr-FR" sz="2800" dirty="0" smtClean="0">
                <a:latin typeface="Arial" panose="020B0604020202020204" pitchFamily="34" charset="0"/>
                <a:cs typeface="Arial" panose="020B0604020202020204" pitchFamily="34" charset="0"/>
              </a:rPr>
              <a:t>    - Prévenir la malnutrition par la réalimentation</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Diarrhée aigue avec déshydratation</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0650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21028"/>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94703"/>
            <a:ext cx="9601200" cy="5228823"/>
          </a:xfrm>
        </p:spPr>
        <p:txBody>
          <a:bodyPr>
            <a:normAutofit/>
          </a:bodyPr>
          <a:lstStyle/>
          <a:p>
            <a:r>
              <a:rPr lang="fr-FR" sz="3200" b="1" dirty="0" smtClean="0">
                <a:latin typeface="Arial" panose="020B0604020202020204" pitchFamily="34" charset="0"/>
                <a:cs typeface="Arial" panose="020B0604020202020204" pitchFamily="34" charset="0"/>
              </a:rPr>
              <a:t>Pneumo-phtisiologie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Infections respiratoires aigues hautes et basses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Bronchiolite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Asthme </a:t>
            </a: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a:p>
            <a:pPr>
              <a:buFont typeface="Wingdings" panose="05000000000000000000" pitchFamily="2" charset="2"/>
              <a:buChar char="§"/>
            </a:pPr>
            <a:r>
              <a:rPr lang="fr-FR" sz="3200" b="1" dirty="0" smtClean="0">
                <a:latin typeface="Arial" panose="020B0604020202020204" pitchFamily="34" charset="0"/>
                <a:cs typeface="Arial" panose="020B0604020202020204" pitchFamily="34" charset="0"/>
              </a:rPr>
              <a:t>Néphrologie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Syndrome néphrotique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Glomérulonéphrite aigue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Infections urinaires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4221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11180"/>
          </a:xfrm>
        </p:spPr>
        <p:txBody>
          <a:bodyPr/>
          <a:lstStyle/>
          <a:p>
            <a:pPr marL="857250" indent="-857250">
              <a:buFont typeface="+mj-lt"/>
              <a:buAutoNum type="romanUcPeriod" startAt="10"/>
            </a:pPr>
            <a:r>
              <a:rPr lang="fr-FR" b="1" dirty="0" smtClean="0">
                <a:latin typeface="Arial" panose="020B0604020202020204" pitchFamily="34" charset="0"/>
                <a:cs typeface="Arial" panose="020B0604020202020204" pitchFamily="34" charset="0"/>
              </a:rPr>
              <a:t>Surveillance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Poids de l’enfant</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Repérer les signes de DHA</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95236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338070"/>
            <a:ext cx="9601200" cy="705118"/>
          </a:xfrm>
        </p:spPr>
        <p:txBody>
          <a:bodyPr/>
          <a:lstStyle/>
          <a:p>
            <a:pPr marL="857250" indent="-857250">
              <a:buFont typeface="+mj-lt"/>
              <a:buAutoNum type="romanUcPeriod" startAt="11"/>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16676"/>
            <a:ext cx="10373932" cy="5190186"/>
          </a:xfrm>
        </p:spPr>
        <p:txBody>
          <a:bodyPr>
            <a:noAutofit/>
          </a:bodyPr>
          <a:lstStyle/>
          <a:p>
            <a:r>
              <a:rPr lang="fr-FR" sz="2800" b="1" dirty="0" smtClean="0">
                <a:latin typeface="Arial" panose="020B0604020202020204" pitchFamily="34" charset="0"/>
                <a:cs typeface="Arial" panose="020B0604020202020204" pitchFamily="34" charset="0"/>
              </a:rPr>
              <a:t>OMS et UNICEF recommandent :</a:t>
            </a:r>
          </a:p>
          <a:p>
            <a:pPr marL="0" indent="0">
              <a:buNone/>
            </a:pPr>
            <a:endParaRPr lang="fr-FR" sz="2800" b="1"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Promotion de l’allaitement maternel</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Diversification alimentaire</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Accompagnement du sevrage</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Respect de l’</a:t>
            </a:r>
            <a:r>
              <a:rPr lang="fr-FR" sz="2800" dirty="0" err="1" smtClean="0">
                <a:latin typeface="Arial" panose="020B0604020202020204" pitchFamily="34" charset="0"/>
                <a:cs typeface="Arial" panose="020B0604020202020204" pitchFamily="34" charset="0"/>
              </a:rPr>
              <a:t>hygiènne</a:t>
            </a:r>
            <a:r>
              <a:rPr lang="fr-FR" sz="2800" dirty="0" smtClean="0">
                <a:latin typeface="Arial" panose="020B0604020202020204" pitchFamily="34" charset="0"/>
                <a:cs typeface="Arial" panose="020B0604020202020204" pitchFamily="34" charset="0"/>
              </a:rPr>
              <a:t> lors de la manipulation des aliments destiné aux enfants</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Vaccination</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Elimination hygiénique des selles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27947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17053" y="582769"/>
            <a:ext cx="10567115" cy="808149"/>
          </a:xfrm>
        </p:spPr>
        <p:txBody>
          <a:bodyPr/>
          <a:lstStyle/>
          <a:p>
            <a:pPr algn="ctr"/>
            <a:r>
              <a:rPr lang="fr-FR" b="1" dirty="0" smtClean="0">
                <a:latin typeface="Arial" panose="020B0604020202020204" pitchFamily="34" charset="0"/>
                <a:cs typeface="Arial" panose="020B0604020202020204" pitchFamily="34" charset="0"/>
              </a:rPr>
              <a:t>La déshydratation aigue du nourrisson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35617"/>
            <a:ext cx="9601200" cy="4231783"/>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1280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2"/>
            <a:ext cx="9601200" cy="743755"/>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9601200" cy="4527997"/>
          </a:xfrm>
        </p:spPr>
        <p:txBody>
          <a:bodyPr/>
          <a:lstStyle/>
          <a:p>
            <a:pPr marL="514350" indent="-514350">
              <a:buFont typeface="+mj-lt"/>
              <a:buAutoNum type="romanUcPeriod"/>
            </a:pPr>
            <a:r>
              <a:rPr lang="fr-FR" sz="3200" b="1" dirty="0" smtClean="0">
                <a:latin typeface="Arial" panose="020B0604020202020204" pitchFamily="34" charset="0"/>
                <a:cs typeface="Arial" panose="020B0604020202020204" pitchFamily="34" charset="0"/>
              </a:rPr>
              <a:t> Définition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Les signes de la déshydratation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Étiologies</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Traitement</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Evolution et complications</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Surveillance</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prévention</a:t>
            </a:r>
          </a:p>
          <a:p>
            <a:pPr marL="514350" indent="-514350">
              <a:buFont typeface="+mj-lt"/>
              <a:buAutoNum type="romanUcPeriod"/>
            </a:pPr>
            <a:endParaRPr lang="fr-FR" dirty="0"/>
          </a:p>
        </p:txBody>
      </p:sp>
    </p:spTree>
    <p:extLst>
      <p:ext uri="{BB962C8B-B14F-4D97-AF65-F5344CB8AC3E}">
        <p14:creationId xmlns:p14="http://schemas.microsoft.com/office/powerpoint/2010/main" val="23670134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898301"/>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575775"/>
            <a:ext cx="9601200" cy="3291625"/>
          </a:xfrm>
        </p:spPr>
        <p:txBody>
          <a:bodyPr>
            <a:normAutofit/>
          </a:bodyPr>
          <a:lstStyle/>
          <a:p>
            <a:r>
              <a:rPr lang="fr-FR" sz="3200" dirty="0" smtClean="0">
                <a:latin typeface="Arial" panose="020B0604020202020204" pitchFamily="34" charset="0"/>
                <a:cs typeface="Arial" panose="020B0604020202020204" pitchFamily="34" charset="0"/>
              </a:rPr>
              <a:t>La déshydratation aigue </a:t>
            </a:r>
            <a:r>
              <a:rPr lang="fr-FR" sz="3200" b="1" dirty="0" smtClean="0">
                <a:latin typeface="Arial" panose="020B0604020202020204" pitchFamily="34" charset="0"/>
                <a:cs typeface="Arial" panose="020B0604020202020204" pitchFamily="34" charset="0"/>
              </a:rPr>
              <a:t>DHA </a:t>
            </a:r>
            <a:r>
              <a:rPr lang="fr-FR" sz="3200" dirty="0" smtClean="0">
                <a:latin typeface="Arial" panose="020B0604020202020204" pitchFamily="34" charset="0"/>
                <a:cs typeface="Arial" panose="020B0604020202020204" pitchFamily="34" charset="0"/>
              </a:rPr>
              <a:t>se définit comme un état morbide, en rapport avec une perte d’eau et / ou électrolytes par l’organisme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34208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30876"/>
          </a:xfrm>
        </p:spPr>
        <p:txBody>
          <a:bodyPr/>
          <a:lstStyle/>
          <a:p>
            <a:pPr marL="857250" indent="-857250">
              <a:buFont typeface="+mj-lt"/>
              <a:buAutoNum type="romanUcPeriod" startAt="2"/>
            </a:pPr>
            <a:r>
              <a:rPr lang="fr-FR" b="1" dirty="0" smtClean="0"/>
              <a:t>Les signes de la déshydratation</a:t>
            </a:r>
            <a:endParaRPr lang="fr-FR" b="1" dirty="0"/>
          </a:p>
        </p:txBody>
      </p:sp>
      <p:sp>
        <p:nvSpPr>
          <p:cNvPr id="3" name="Espace réservé du contenu 2"/>
          <p:cNvSpPr>
            <a:spLocks noGrp="1"/>
          </p:cNvSpPr>
          <p:nvPr>
            <p:ph idx="1"/>
          </p:nvPr>
        </p:nvSpPr>
        <p:spPr>
          <a:xfrm>
            <a:off x="1371600" y="1120461"/>
            <a:ext cx="9601200" cy="5383369"/>
          </a:xfrm>
        </p:spPr>
        <p:txBody>
          <a:bodyPr>
            <a:noAutofit/>
          </a:bodyPr>
          <a:lstStyle/>
          <a:p>
            <a:pPr>
              <a:buFont typeface="Wingdings" panose="05000000000000000000" pitchFamily="2" charset="2"/>
              <a:buChar char="q"/>
            </a:pPr>
            <a:r>
              <a:rPr lang="fr-FR" sz="2400" b="1" dirty="0" smtClean="0">
                <a:latin typeface="Arial" panose="020B0604020202020204" pitchFamily="34" charset="0"/>
                <a:cs typeface="Arial" panose="020B0604020202020204" pitchFamily="34" charset="0"/>
              </a:rPr>
              <a:t>A &lt; 5 % de perte de poids </a:t>
            </a:r>
            <a:r>
              <a:rPr lang="fr-FR" sz="2400" dirty="0" smtClean="0">
                <a:latin typeface="Arial" panose="020B0604020202020204" pitchFamily="34" charset="0"/>
                <a:cs typeface="Arial" panose="020B0604020202020204" pitchFamily="34" charset="0"/>
              </a:rPr>
              <a:t>= pas DHA, pas signes cliniques</a:t>
            </a:r>
          </a:p>
          <a:p>
            <a:pPr>
              <a:buFont typeface="Wingdings" panose="05000000000000000000" pitchFamily="2" charset="2"/>
              <a:buChar char="q"/>
            </a:pPr>
            <a:r>
              <a:rPr lang="fr-FR" sz="2400" b="1" dirty="0" smtClean="0">
                <a:latin typeface="Arial" panose="020B0604020202020204" pitchFamily="34" charset="0"/>
                <a:cs typeface="Arial" panose="020B0604020202020204" pitchFamily="34" charset="0"/>
              </a:rPr>
              <a:t>5 %- 10 % de perte de poids </a:t>
            </a:r>
            <a:r>
              <a:rPr lang="fr-FR" sz="2400" dirty="0" smtClean="0">
                <a:latin typeface="Arial" panose="020B0604020202020204" pitchFamily="34" charset="0"/>
                <a:cs typeface="Arial" panose="020B0604020202020204" pitchFamily="34" charset="0"/>
              </a:rPr>
              <a:t>= DHA légère, signes cliniques (irritabilité, yeux enfoncés, pas larmes, bouche sèche, enfant assoiffé et plis cutané )</a:t>
            </a:r>
          </a:p>
          <a:p>
            <a:pPr>
              <a:buFont typeface="Wingdings" panose="05000000000000000000" pitchFamily="2" charset="2"/>
              <a:buChar char="q"/>
            </a:pPr>
            <a:r>
              <a:rPr lang="fr-FR" sz="2400" dirty="0" smtClean="0">
                <a:latin typeface="Arial" panose="020B0604020202020204" pitchFamily="34" charset="0"/>
                <a:cs typeface="Arial" panose="020B0604020202020204" pitchFamily="34" charset="0"/>
              </a:rPr>
              <a:t>&gt; </a:t>
            </a:r>
            <a:r>
              <a:rPr lang="fr-FR" sz="2400" b="1" dirty="0" smtClean="0">
                <a:latin typeface="Arial" panose="020B0604020202020204" pitchFamily="34" charset="0"/>
                <a:cs typeface="Arial" panose="020B0604020202020204" pitchFamily="34" charset="0"/>
              </a:rPr>
              <a:t>10 % de perte de poids </a:t>
            </a:r>
            <a:r>
              <a:rPr lang="fr-FR" sz="2400" dirty="0" smtClean="0">
                <a:latin typeface="Arial" panose="020B0604020202020204" pitchFamily="34" charset="0"/>
                <a:cs typeface="Arial" panose="020B0604020202020204" pitchFamily="34" charset="0"/>
              </a:rPr>
              <a:t>= DHA sévère : </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Plis cutané</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Fontanelle antérieure déprimée</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Globes oculaires excavés</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Absence de larmes aux pleurs</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Fatigue et hypotonie</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Perturbation de l’état hémodynamique et neurologique</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24820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39"/>
            <a:ext cx="9601200" cy="795270"/>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Etiologies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9601200" cy="4527997"/>
          </a:xfrm>
        </p:spPr>
        <p:txBody>
          <a:bodyPr>
            <a:normAutofit/>
          </a:bodyPr>
          <a:lstStyle/>
          <a:p>
            <a:r>
              <a:rPr lang="fr-FR" sz="3200" dirty="0" smtClean="0">
                <a:latin typeface="Arial" panose="020B0604020202020204" pitchFamily="34" charset="0"/>
                <a:cs typeface="Arial" panose="020B0604020202020204" pitchFamily="34" charset="0"/>
              </a:rPr>
              <a:t>Digestives</a:t>
            </a:r>
          </a:p>
          <a:p>
            <a:r>
              <a:rPr lang="fr-FR" sz="3200" dirty="0" smtClean="0">
                <a:latin typeface="Arial" panose="020B0604020202020204" pitchFamily="34" charset="0"/>
                <a:cs typeface="Arial" panose="020B0604020202020204" pitchFamily="34" charset="0"/>
              </a:rPr>
              <a:t>Cutanés</a:t>
            </a:r>
          </a:p>
          <a:p>
            <a:r>
              <a:rPr lang="fr-FR" sz="3200" dirty="0" smtClean="0">
                <a:latin typeface="Arial" panose="020B0604020202020204" pitchFamily="34" charset="0"/>
                <a:cs typeface="Arial" panose="020B0604020202020204" pitchFamily="34" charset="0"/>
              </a:rPr>
              <a:t>Rénales</a:t>
            </a:r>
          </a:p>
          <a:p>
            <a:r>
              <a:rPr lang="fr-FR" sz="3200" dirty="0" smtClean="0">
                <a:latin typeface="Arial" panose="020B0604020202020204" pitchFamily="34" charset="0"/>
                <a:cs typeface="Arial" panose="020B0604020202020204" pitchFamily="34" charset="0"/>
              </a:rPr>
              <a:t>Pulmonaire</a:t>
            </a:r>
          </a:p>
          <a:p>
            <a:r>
              <a:rPr lang="fr-FR" sz="3200" dirty="0" smtClean="0">
                <a:latin typeface="Arial" panose="020B0604020202020204" pitchFamily="34" charset="0"/>
                <a:cs typeface="Arial" panose="020B0604020202020204" pitchFamily="34" charset="0"/>
              </a:rPr>
              <a:t>Anorexie sévère</a:t>
            </a:r>
          </a:p>
          <a:p>
            <a:r>
              <a:rPr lang="fr-FR" sz="3200" dirty="0" smtClean="0">
                <a:latin typeface="Arial" panose="020B0604020202020204" pitchFamily="34" charset="0"/>
                <a:cs typeface="Arial" panose="020B0604020202020204" pitchFamily="34" charset="0"/>
              </a:rPr>
              <a:t>Carence d’apport par ignorance</a:t>
            </a:r>
          </a:p>
          <a:p>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15541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3676"/>
            <a:ext cx="9601200" cy="756634"/>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Traitement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30311"/>
            <a:ext cx="9601200" cy="5447762"/>
          </a:xfrm>
        </p:spPr>
        <p:txBody>
          <a:bodyPr>
            <a:normAutofit fontScale="92500" lnSpcReduction="20000"/>
          </a:bodyPr>
          <a:lstStyle/>
          <a:p>
            <a:r>
              <a:rPr lang="fr-FR" sz="2400" b="1" dirty="0" smtClean="0">
                <a:latin typeface="Arial" panose="020B0604020202020204" pitchFamily="34" charset="0"/>
                <a:cs typeface="Arial" panose="020B0604020202020204" pitchFamily="34" charset="0"/>
              </a:rPr>
              <a:t>DHA &lt; 10 % = </a:t>
            </a:r>
            <a:r>
              <a:rPr lang="fr-FR" sz="2600" dirty="0" smtClean="0">
                <a:latin typeface="Arial" panose="020B0604020202020204" pitchFamily="34" charset="0"/>
                <a:cs typeface="Arial" panose="020B0604020202020204" pitchFamily="34" charset="0"/>
              </a:rPr>
              <a:t>Prise en charge ambulatoire –réhydratation voie orale</a:t>
            </a:r>
          </a:p>
          <a:p>
            <a:endParaRPr lang="fr-FR" sz="2600" b="1" dirty="0" smtClean="0">
              <a:latin typeface="Arial" panose="020B0604020202020204" pitchFamily="34" charset="0"/>
              <a:cs typeface="Arial" panose="020B0604020202020204" pitchFamily="34" charset="0"/>
            </a:endParaRPr>
          </a:p>
          <a:p>
            <a:r>
              <a:rPr lang="fr-FR" sz="2400" b="1" dirty="0" smtClean="0">
                <a:latin typeface="Arial" panose="020B0604020202020204" pitchFamily="34" charset="0"/>
                <a:cs typeface="Arial" panose="020B0604020202020204" pitchFamily="34" charset="0"/>
              </a:rPr>
              <a:t>DHA </a:t>
            </a:r>
            <a:r>
              <a:rPr lang="fr-FR" sz="2400" b="1" dirty="0">
                <a:latin typeface="Arial" panose="020B0604020202020204" pitchFamily="34" charset="0"/>
                <a:cs typeface="Arial" panose="020B0604020202020204" pitchFamily="34" charset="0"/>
              </a:rPr>
              <a:t>≥ 10 % = </a:t>
            </a:r>
            <a:r>
              <a:rPr lang="fr-FR" sz="2400" b="1" dirty="0" smtClean="0">
                <a:latin typeface="Arial" panose="020B0604020202020204" pitchFamily="34" charset="0"/>
                <a:cs typeface="Arial" panose="020B0604020202020204" pitchFamily="34" charset="0"/>
              </a:rPr>
              <a:t>Hospitalisation : </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Mis en condition du malade</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Position de sécurité</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Libération des voies aériennes supérieures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Monitoring pour surveiller les constantes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Réhydratation par voie parentérale selon schéma OMS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Correction des troubles associés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SRO par sonde gastrique</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Commencer l’alimentation</a:t>
            </a:r>
            <a:endParaRPr lang="fr-FR" sz="30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92562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2161"/>
            <a:ext cx="9601200" cy="872544"/>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Evolution et complications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9601200" cy="5344732"/>
          </a:xfrm>
        </p:spPr>
        <p:txBody>
          <a:bodyPr>
            <a:normAutofit/>
          </a:bodyPr>
          <a:lstStyle/>
          <a:p>
            <a:r>
              <a:rPr lang="fr-FR" sz="3200" dirty="0" smtClean="0">
                <a:latin typeface="Arial" panose="020B0604020202020204" pitchFamily="34" charset="0"/>
                <a:cs typeface="Arial" panose="020B0604020202020204" pitchFamily="34" charset="0"/>
              </a:rPr>
              <a:t>Guérison = TRT bien codifié</a:t>
            </a:r>
            <a:endParaRPr lang="fr-FR" sz="3200" dirty="0">
              <a:latin typeface="Arial" panose="020B0604020202020204" pitchFamily="34" charset="0"/>
              <a:cs typeface="Arial" panose="020B0604020202020204" pitchFamily="34" charset="0"/>
            </a:endParaRP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Insuffisance rénale</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CPQ neurologiques « convulsions »</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Mort</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8598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86555"/>
            <a:ext cx="9601200" cy="730876"/>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Surveillance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52282"/>
            <a:ext cx="9601200" cy="4515118"/>
          </a:xfrm>
        </p:spPr>
        <p:txBody>
          <a:bodyPr>
            <a:normAutofit/>
          </a:bodyPr>
          <a:lstStyle/>
          <a:p>
            <a:r>
              <a:rPr lang="fr-FR" sz="3200" dirty="0" smtClean="0">
                <a:latin typeface="Arial" panose="020B0604020202020204" pitchFamily="34" charset="0"/>
                <a:cs typeface="Arial" panose="020B0604020202020204" pitchFamily="34" charset="0"/>
              </a:rPr>
              <a:t>Contrôler poids / 4 heure</a:t>
            </a:r>
          </a:p>
          <a:p>
            <a:r>
              <a:rPr lang="fr-FR" sz="3200" dirty="0" smtClean="0">
                <a:latin typeface="Arial" panose="020B0604020202020204" pitchFamily="34" charset="0"/>
                <a:cs typeface="Arial" panose="020B0604020202020204" pitchFamily="34" charset="0"/>
              </a:rPr>
              <a:t>Diarrhée</a:t>
            </a:r>
          </a:p>
          <a:p>
            <a:r>
              <a:rPr lang="fr-FR" sz="3200" dirty="0" smtClean="0">
                <a:latin typeface="Arial" panose="020B0604020202020204" pitchFamily="34" charset="0"/>
                <a:cs typeface="Arial" panose="020B0604020202020204" pitchFamily="34" charset="0"/>
              </a:rPr>
              <a:t>Constantes  hémodynamiques</a:t>
            </a:r>
          </a:p>
          <a:p>
            <a:r>
              <a:rPr lang="fr-FR" sz="3200" dirty="0" smtClean="0">
                <a:latin typeface="Arial" panose="020B0604020202020204" pitchFamily="34" charset="0"/>
                <a:cs typeface="Arial" panose="020B0604020202020204" pitchFamily="34" charset="0"/>
              </a:rPr>
              <a:t>Voie d’abord et le débit de la perfusion</a:t>
            </a:r>
          </a:p>
          <a:p>
            <a:r>
              <a:rPr lang="fr-FR" sz="3200" dirty="0" smtClean="0">
                <a:latin typeface="Arial" panose="020B0604020202020204" pitchFamily="34" charset="0"/>
                <a:cs typeface="Arial" panose="020B0604020202020204" pitchFamily="34" charset="0"/>
              </a:rPr>
              <a:t>Signe de DHA</a:t>
            </a:r>
          </a:p>
          <a:p>
            <a:r>
              <a:rPr lang="fr-FR" sz="3200" dirty="0" smtClean="0">
                <a:latin typeface="Arial" panose="020B0604020202020204" pitchFamily="34" charset="0"/>
                <a:cs typeface="Arial" panose="020B0604020202020204" pitchFamily="34" charset="0"/>
              </a:rPr>
              <a:t>Dépistage des complications</a:t>
            </a:r>
          </a:p>
          <a:p>
            <a:r>
              <a:rPr lang="fr-FR" sz="3200" dirty="0" smtClean="0">
                <a:latin typeface="Arial" panose="020B0604020202020204" pitchFamily="34" charset="0"/>
                <a:cs typeface="Arial" panose="020B0604020202020204" pitchFamily="34" charset="0"/>
              </a:rPr>
              <a:t>Prélèvements biologiques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8115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769513"/>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26524"/>
            <a:ext cx="9601200" cy="4540876"/>
          </a:xfrm>
        </p:spPr>
        <p:txBody>
          <a:bodyPr/>
          <a:lstStyle/>
          <a:p>
            <a:r>
              <a:rPr lang="fr-FR" sz="3200" b="1" dirty="0" smtClean="0">
                <a:latin typeface="Arial" panose="020B0604020202020204" pitchFamily="34" charset="0"/>
                <a:cs typeface="Arial" panose="020B0604020202020204" pitchFamily="34" charset="0"/>
              </a:rPr>
              <a:t>Cardiologie</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Insuffisances cardiaques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Cardiopathies congénitales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Rhumatisme articulaire aigue</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0083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338070"/>
            <a:ext cx="9601200" cy="782392"/>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756078"/>
            <a:ext cx="9601200" cy="3111321"/>
          </a:xfrm>
        </p:spPr>
        <p:txBody>
          <a:bodyPr>
            <a:normAutofit/>
          </a:bodyPr>
          <a:lstStyle/>
          <a:p>
            <a:r>
              <a:rPr lang="fr-FR" sz="3200" dirty="0" smtClean="0">
                <a:latin typeface="Arial" panose="020B0604020202020204" pitchFamily="34" charset="0"/>
                <a:cs typeface="Arial" panose="020B0604020202020204" pitchFamily="34" charset="0"/>
              </a:rPr>
              <a:t>Une bonne prise en charge de la cause</a:t>
            </a:r>
          </a:p>
          <a:p>
            <a:r>
              <a:rPr lang="fr-FR" sz="3200" dirty="0" smtClean="0">
                <a:latin typeface="Arial" panose="020B0604020202020204" pitchFamily="34" charset="0"/>
                <a:cs typeface="Arial" panose="020B0604020202020204" pitchFamily="34" charset="0"/>
              </a:rPr>
              <a:t>La pratique efficace de la réhydratation orale pour compenser les pertes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59828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441102"/>
            <a:ext cx="9601200" cy="833907"/>
          </a:xfrm>
        </p:spPr>
        <p:txBody>
          <a:bodyPr/>
          <a:lstStyle/>
          <a:p>
            <a:pPr algn="ctr"/>
            <a:r>
              <a:rPr lang="fr-FR" b="1" dirty="0" smtClean="0">
                <a:latin typeface="Arial" panose="020B0604020202020204" pitchFamily="34" charset="0"/>
                <a:cs typeface="Arial" panose="020B0604020202020204" pitchFamily="34" charset="0"/>
              </a:rPr>
              <a:t>La diarrhée chronique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87132"/>
            <a:ext cx="9601200" cy="4180268"/>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77953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40"/>
            <a:ext cx="9601200" cy="769513"/>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266682"/>
            <a:ext cx="9601200" cy="2704563"/>
          </a:xfrm>
        </p:spPr>
        <p:txBody>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Diagnostic</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Etiologies</a:t>
            </a:r>
          </a:p>
          <a:p>
            <a:pPr marL="514350" indent="-514350">
              <a:buFont typeface="+mj-lt"/>
              <a:buAutoNum type="romanUcPeriod"/>
            </a:pPr>
            <a:endParaRPr lang="fr-FR" dirty="0"/>
          </a:p>
          <a:p>
            <a:pPr marL="0" indent="0">
              <a:buNone/>
            </a:pPr>
            <a:endParaRPr lang="fr-FR" dirty="0"/>
          </a:p>
        </p:txBody>
      </p:sp>
    </p:spTree>
    <p:extLst>
      <p:ext uri="{BB962C8B-B14F-4D97-AF65-F5344CB8AC3E}">
        <p14:creationId xmlns:p14="http://schemas.microsoft.com/office/powerpoint/2010/main" val="16687729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582769"/>
            <a:ext cx="9601200" cy="936938"/>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600" dirty="0" smtClean="0">
                <a:latin typeface="Arial" panose="020B0604020202020204" pitchFamily="34" charset="0"/>
                <a:cs typeface="Arial" panose="020B0604020202020204" pitchFamily="34" charset="0"/>
              </a:rPr>
              <a:t>La diarrhée chronique est une diarrhée qui persiste plus de 15 jours. Elle est souvent due à une malabsorption des éléments nutritionnels . </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62102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3"/>
            <a:ext cx="9601200" cy="885423"/>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Etiologies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68945"/>
            <a:ext cx="9601200" cy="5434885"/>
          </a:xfrm>
        </p:spPr>
        <p:txBody>
          <a:bodyPr>
            <a:noAutofit/>
          </a:bodyPr>
          <a:lstStyle/>
          <a:p>
            <a:pPr marL="457200" indent="-457200">
              <a:buFont typeface="+mj-lt"/>
              <a:buAutoNum type="arabicParenR"/>
            </a:pPr>
            <a:r>
              <a:rPr lang="fr-FR" sz="2800" dirty="0" smtClean="0">
                <a:latin typeface="Arial" panose="020B0604020202020204" pitchFamily="34" charset="0"/>
                <a:cs typeface="Arial" panose="020B0604020202020204" pitchFamily="34" charset="0"/>
              </a:rPr>
              <a:t>Intolérance aux protéines du lait de vache</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Intolérance au gluten = Maladie cœliaque; intolérance à une fraction protéique, la gliadine, présente dans céréales: « seigle, avoine, blé, orge » </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Intolérance au sucre = déficit enzymatique congénital. Le sucre n’étant pas digéré, éliminé dans selles provoquant diarrhée liquide, acide et irritante.</a:t>
            </a:r>
          </a:p>
          <a:p>
            <a:pPr marL="0" indent="0">
              <a:buNone/>
            </a:pPr>
            <a:endParaRPr lang="fr-FR" sz="2800" dirty="0">
              <a:latin typeface="Arial" panose="020B0604020202020204" pitchFamily="34" charset="0"/>
              <a:cs typeface="Arial" panose="020B0604020202020204" pitchFamily="34" charset="0"/>
            </a:endParaRPr>
          </a:p>
          <a:p>
            <a:pPr marL="514350" indent="-514350">
              <a:buFont typeface="+mj-lt"/>
              <a:buAutoNum type="arabicParenR" startAt="4"/>
            </a:pPr>
            <a:r>
              <a:rPr lang="fr-FR" sz="2800" dirty="0" smtClean="0">
                <a:latin typeface="Arial" panose="020B0604020202020204" pitchFamily="34" charset="0"/>
                <a:cs typeface="Arial" panose="020B0604020202020204" pitchFamily="34" charset="0"/>
              </a:rPr>
              <a:t>Infection parasitaire digestive : </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98658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769513"/>
          </a:xfrm>
        </p:spPr>
        <p:txBody>
          <a:bodyPr/>
          <a:lstStyle/>
          <a:p>
            <a:pPr algn="ctr"/>
            <a:r>
              <a:rPr lang="fr-FR" b="1" dirty="0" smtClean="0">
                <a:latin typeface="Arial" panose="020B0604020202020204" pitchFamily="34" charset="0"/>
                <a:cs typeface="Arial" panose="020B0604020202020204" pitchFamily="34" charset="0"/>
              </a:rPr>
              <a:t>La constipation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64959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769513"/>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524258"/>
            <a:ext cx="9601200" cy="3343141"/>
          </a:xfrm>
        </p:spPr>
        <p:txBody>
          <a:bodyPr/>
          <a:lstStyle/>
          <a:p>
            <a:pPr marL="514350" indent="-514350">
              <a:buFont typeface="+mj-lt"/>
              <a:buAutoNum type="romanUcPeriod"/>
            </a:pPr>
            <a:r>
              <a:rPr lang="fr-FR" sz="3200" b="1"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Les signes d’appel</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Causes de la constipation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Traitement de la constipation</a:t>
            </a:r>
          </a:p>
          <a:p>
            <a:pPr marL="0" indent="0">
              <a:buNone/>
            </a:pPr>
            <a:endParaRPr lang="fr-FR" sz="3200" b="1" dirty="0" smtClean="0">
              <a:latin typeface="Arial" panose="020B0604020202020204" pitchFamily="34" charset="0"/>
              <a:cs typeface="Arial" panose="020B0604020202020204" pitchFamily="34" charset="0"/>
            </a:endParaRPr>
          </a:p>
          <a:p>
            <a:pPr marL="514350" indent="-514350">
              <a:buFont typeface="+mj-lt"/>
              <a:buAutoNum type="romanUcPeriod"/>
            </a:pPr>
            <a:endParaRPr lang="fr-FR" dirty="0"/>
          </a:p>
        </p:txBody>
      </p:sp>
    </p:spTree>
    <p:extLst>
      <p:ext uri="{BB962C8B-B14F-4D97-AF65-F5344CB8AC3E}">
        <p14:creationId xmlns:p14="http://schemas.microsoft.com/office/powerpoint/2010/main" val="19786248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88454"/>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286000"/>
            <a:ext cx="9601200" cy="1732208"/>
          </a:xfrm>
        </p:spPr>
        <p:txBody>
          <a:bodyPr>
            <a:normAutofit/>
          </a:bodyPr>
          <a:lstStyle/>
          <a:p>
            <a:r>
              <a:rPr lang="fr-FR" sz="3200" dirty="0" smtClean="0">
                <a:latin typeface="Arial" panose="020B0604020202020204" pitchFamily="34" charset="0"/>
                <a:cs typeface="Arial" panose="020B0604020202020204" pitchFamily="34" charset="0"/>
              </a:rPr>
              <a:t>Raréfaction de l’émission des matières fécales entrainant un ralentissement du transit intestinal.</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71439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7"/>
            <a:ext cx="9601200" cy="988454"/>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Les signes d’appel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06828"/>
            <a:ext cx="9601200" cy="4360572"/>
          </a:xfrm>
        </p:spPr>
        <p:txBody>
          <a:bodyPr>
            <a:normAutofit/>
          </a:bodyPr>
          <a:lstStyle/>
          <a:p>
            <a:pPr marL="457200" indent="-457200">
              <a:buFont typeface="+mj-lt"/>
              <a:buAutoNum type="arabicParenR"/>
            </a:pPr>
            <a:r>
              <a:rPr lang="fr-FR" sz="2800" b="1" dirty="0" smtClean="0">
                <a:latin typeface="Arial" panose="020B0604020202020204" pitchFamily="34" charset="0"/>
                <a:cs typeface="Arial" panose="020B0604020202020204" pitchFamily="34" charset="0"/>
              </a:rPr>
              <a:t>Diminution du nombre de selles « </a:t>
            </a:r>
            <a:r>
              <a:rPr lang="fr-FR" sz="2800" dirty="0" smtClean="0">
                <a:latin typeface="Arial" panose="020B0604020202020204" pitchFamily="34" charset="0"/>
                <a:cs typeface="Arial" panose="020B0604020202020204" pitchFamily="34" charset="0"/>
              </a:rPr>
              <a:t>&lt; 1selle/j – 1mois, &lt;2 selles/</a:t>
            </a:r>
            <a:r>
              <a:rPr lang="fr-FR" sz="2800" dirty="0" err="1" smtClean="0">
                <a:latin typeface="Arial" panose="020B0604020202020204" pitchFamily="34" charset="0"/>
                <a:cs typeface="Arial" panose="020B0604020202020204" pitchFamily="34" charset="0"/>
              </a:rPr>
              <a:t>sem</a:t>
            </a:r>
            <a:r>
              <a:rPr lang="fr-FR" sz="2800" dirty="0" smtClean="0">
                <a:latin typeface="Arial" panose="020B0604020202020204" pitchFamily="34" charset="0"/>
                <a:cs typeface="Arial" panose="020B0604020202020204" pitchFamily="34" charset="0"/>
              </a:rPr>
              <a:t> – grand enfant »</a:t>
            </a:r>
          </a:p>
          <a:p>
            <a:pPr marL="457200" indent="-457200">
              <a:buFont typeface="+mj-lt"/>
              <a:buAutoNum type="arabicParenR"/>
            </a:pPr>
            <a:endParaRPr lang="fr-FR" sz="2800" b="1"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b="1" dirty="0" smtClean="0">
                <a:latin typeface="Arial" panose="020B0604020202020204" pitchFamily="34" charset="0"/>
                <a:cs typeface="Arial" panose="020B0604020202020204" pitchFamily="34" charset="0"/>
              </a:rPr>
              <a:t>Les selles sont « </a:t>
            </a:r>
            <a:r>
              <a:rPr lang="fr-FR" sz="2800" dirty="0" smtClean="0">
                <a:latin typeface="Arial" panose="020B0604020202020204" pitchFamily="34" charset="0"/>
                <a:cs typeface="Arial" panose="020B0604020202020204" pitchFamily="34" charset="0"/>
              </a:rPr>
              <a:t>dures, difficile à émettre, douleurs, saignement </a:t>
            </a:r>
            <a:r>
              <a:rPr lang="fr-FR" sz="2800" b="1" dirty="0" smtClean="0">
                <a:latin typeface="Arial" panose="020B0604020202020204" pitchFamily="34" charset="0"/>
                <a:cs typeface="Arial" panose="020B0604020202020204" pitchFamily="34" charset="0"/>
              </a:rPr>
              <a:t>»</a:t>
            </a:r>
          </a:p>
          <a:p>
            <a:pPr marL="0" indent="0">
              <a:buNone/>
            </a:pPr>
            <a:endParaRPr lang="fr-FR" sz="2800" b="1"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b="1" dirty="0" smtClean="0">
                <a:latin typeface="Arial" panose="020B0604020202020204" pitchFamily="34" charset="0"/>
                <a:cs typeface="Arial" panose="020B0604020202020204" pitchFamily="34" charset="0"/>
              </a:rPr>
              <a:t>Les troubles digestifs « </a:t>
            </a:r>
            <a:r>
              <a:rPr lang="fr-FR" sz="2800" dirty="0" smtClean="0">
                <a:latin typeface="Arial" panose="020B0604020202020204" pitchFamily="34" charset="0"/>
                <a:cs typeface="Arial" panose="020B0604020202020204" pitchFamily="34" charset="0"/>
              </a:rPr>
              <a:t>douleurs abdominales, diarrhée / incontinence </a:t>
            </a:r>
            <a:r>
              <a:rPr lang="fr-FR" sz="2800" b="1" dirty="0" smtClean="0">
                <a:latin typeface="Arial" panose="020B0604020202020204" pitchFamily="34" charset="0"/>
                <a:cs typeface="Arial" panose="020B0604020202020204" pitchFamily="34" charset="0"/>
              </a:rPr>
              <a:t>»</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75033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7"/>
            <a:ext cx="9601200" cy="808149"/>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Causes de la constipation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26523"/>
            <a:ext cx="9601200" cy="5112913"/>
          </a:xfrm>
        </p:spPr>
        <p:txBody>
          <a:bodyPr>
            <a:normAutofit lnSpcReduction="10000"/>
          </a:bodyPr>
          <a:lstStyle/>
          <a:p>
            <a:pPr marL="457200" indent="-457200">
              <a:buFont typeface="+mj-lt"/>
              <a:buAutoNum type="arabicParenR"/>
            </a:pPr>
            <a:r>
              <a:rPr lang="fr-FR" sz="2800" dirty="0" smtClean="0">
                <a:latin typeface="Arial" panose="020B0604020202020204" pitchFamily="34" charset="0"/>
                <a:cs typeface="Arial" panose="020B0604020202020204" pitchFamily="34" charset="0"/>
              </a:rPr>
              <a:t>Changement d’alimentation</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Erreur diététique et / ou mauvaise hygiène alimentaire</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Constipation d’origine psychologique « stress, apprentissage précoce et stricte à la propreté »</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Étiologie organique « méga colon congénital, hirshsprung »</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Cause fonctionnelle « notion constipation familiale »</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27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9601200" cy="859665"/>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07583"/>
            <a:ext cx="9601200" cy="4759817"/>
          </a:xfrm>
        </p:spPr>
        <p:txBody>
          <a:bodyPr/>
          <a:lstStyle/>
          <a:p>
            <a:r>
              <a:rPr lang="fr-FR" sz="3200" b="1" dirty="0" smtClean="0">
                <a:latin typeface="Arial" panose="020B0604020202020204" pitchFamily="34" charset="0"/>
                <a:cs typeface="Arial" panose="020B0604020202020204" pitchFamily="34" charset="0"/>
              </a:rPr>
              <a:t>Dermatologie</a:t>
            </a:r>
          </a:p>
          <a:p>
            <a:pPr>
              <a:buFont typeface="Wingdings" panose="05000000000000000000" pitchFamily="2" charset="2"/>
              <a:buChar char="Ø"/>
            </a:pPr>
            <a:r>
              <a:rPr lang="fr-FR" sz="2800" dirty="0" smtClean="0"/>
              <a:t>Erythème fessier</a:t>
            </a:r>
          </a:p>
          <a:p>
            <a:pPr>
              <a:buFont typeface="Wingdings" panose="05000000000000000000" pitchFamily="2" charset="2"/>
              <a:buChar char="Ø"/>
            </a:pPr>
            <a:r>
              <a:rPr lang="fr-FR" sz="2800" dirty="0" smtClean="0"/>
              <a:t>Impétigo</a:t>
            </a:r>
          </a:p>
          <a:p>
            <a:pPr>
              <a:buFont typeface="Wingdings" panose="05000000000000000000" pitchFamily="2" charset="2"/>
              <a:buChar char="Ø"/>
            </a:pPr>
            <a:r>
              <a:rPr lang="fr-FR" sz="2800" dirty="0" smtClean="0"/>
              <a:t>Eczéma </a:t>
            </a:r>
          </a:p>
          <a:p>
            <a:pPr>
              <a:buFont typeface="Wingdings" panose="05000000000000000000" pitchFamily="2" charset="2"/>
              <a:buChar char="Ø"/>
            </a:pPr>
            <a:r>
              <a:rPr lang="fr-FR" sz="2800" dirty="0" smtClean="0"/>
              <a:t>Maladie de Leiner-Moussous</a:t>
            </a:r>
          </a:p>
          <a:p>
            <a:pPr marL="0" indent="0">
              <a:buNone/>
            </a:pPr>
            <a:endParaRPr lang="fr-FR" dirty="0"/>
          </a:p>
          <a:p>
            <a:pPr>
              <a:buFont typeface="Wingdings" panose="05000000000000000000" pitchFamily="2" charset="2"/>
              <a:buChar char="§"/>
            </a:pPr>
            <a:r>
              <a:rPr lang="fr-FR" sz="3200" b="1" dirty="0" smtClean="0">
                <a:latin typeface="Arial" panose="020B0604020202020204" pitchFamily="34" charset="0"/>
                <a:cs typeface="Arial" panose="020B0604020202020204" pitchFamily="34" charset="0"/>
              </a:rPr>
              <a:t>Ophtalmologie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conjonctivites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01110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43755"/>
          </a:xfrm>
        </p:spPr>
        <p:txBody>
          <a:bodyPr/>
          <a:lstStyle/>
          <a:p>
            <a:pPr marL="857250" indent="-857250">
              <a:buFont typeface="+mj-lt"/>
              <a:buAutoNum type="romanUcPeriod" startAt="4"/>
            </a:pPr>
            <a:r>
              <a:rPr lang="fr-FR" dirty="0" smtClean="0">
                <a:latin typeface="Arial" panose="020B0604020202020204" pitchFamily="34" charset="0"/>
                <a:cs typeface="Arial" panose="020B0604020202020204" pitchFamily="34" charset="0"/>
              </a:rPr>
              <a:t>Traitement de la constipation</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10614"/>
            <a:ext cx="9601200" cy="4656786"/>
          </a:xfrm>
        </p:spPr>
        <p:txBody>
          <a:bodyPr>
            <a:normAutofit/>
          </a:bodyPr>
          <a:lstStyle/>
          <a:p>
            <a:pPr marL="457200" indent="-457200">
              <a:buFont typeface="+mj-lt"/>
              <a:buAutoNum type="arabicParenR"/>
            </a:pPr>
            <a:r>
              <a:rPr lang="fr-FR" sz="3200" b="1" dirty="0" smtClean="0">
                <a:latin typeface="Arial" panose="020B0604020202020204" pitchFamily="34" charset="0"/>
                <a:cs typeface="Arial" panose="020B0604020202020204" pitchFamily="34" charset="0"/>
              </a:rPr>
              <a:t>Hygiène alimentaire </a:t>
            </a:r>
            <a:r>
              <a:rPr lang="fr-FR" sz="3200" dirty="0" smtClean="0">
                <a:latin typeface="Arial" panose="020B0604020202020204" pitchFamily="34" charset="0"/>
                <a:cs typeface="Arial" panose="020B0604020202020204" pitchFamily="34" charset="0"/>
              </a:rPr>
              <a:t>« eau, jus, aliments riches fibres …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Hygiène de vie </a:t>
            </a:r>
            <a:r>
              <a:rPr lang="fr-FR" sz="3200" dirty="0" smtClean="0">
                <a:latin typeface="Arial" panose="020B0604020202020204" pitchFamily="34" charset="0"/>
                <a:cs typeface="Arial" panose="020B0604020202020204" pitchFamily="34" charset="0"/>
              </a:rPr>
              <a:t>« activité physique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Le traitement médicamenteux </a:t>
            </a:r>
            <a:r>
              <a:rPr lang="fr-FR" sz="3200" dirty="0" smtClean="0">
                <a:latin typeface="Arial" panose="020B0604020202020204" pitchFamily="34" charset="0"/>
                <a:cs typeface="Arial" panose="020B0604020202020204" pitchFamily="34" charset="0"/>
              </a:rPr>
              <a:t>« antispasmodiques, laxatifs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Le lavement évacuateur </a:t>
            </a:r>
            <a:r>
              <a:rPr lang="fr-FR" sz="3200" dirty="0" smtClean="0">
                <a:latin typeface="Arial" panose="020B0604020202020204" pitchFamily="34" charset="0"/>
                <a:cs typeface="Arial" panose="020B0604020202020204" pitchFamily="34" charset="0"/>
              </a:rPr>
              <a:t>« pour évacuer le fécalome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Traitement de la cause</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9940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19130"/>
            <a:ext cx="9601200" cy="795270"/>
          </a:xfrm>
        </p:spPr>
        <p:txBody>
          <a:bodyPr>
            <a:normAutofit/>
          </a:bodyPr>
          <a:lstStyle/>
          <a:p>
            <a:r>
              <a:rPr lang="fr-FR" sz="4800" b="1" u="sng" dirty="0" smtClean="0">
                <a:latin typeface="Arial" panose="020B0604020202020204" pitchFamily="34" charset="0"/>
                <a:cs typeface="Arial" panose="020B0604020202020204" pitchFamily="34" charset="0"/>
              </a:rPr>
              <a:t>Travail personnel</a:t>
            </a:r>
            <a:endParaRPr lang="fr-FR" sz="4800" b="1" u="sng"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49251"/>
            <a:ext cx="9601200" cy="5370490"/>
          </a:xfrm>
        </p:spPr>
        <p:txBody>
          <a:bodyPr>
            <a:noAutofit/>
          </a:bodyPr>
          <a:lstStyle/>
          <a:p>
            <a:r>
              <a:rPr lang="fr-FR" sz="3200" dirty="0" smtClean="0"/>
              <a:t>Diabète</a:t>
            </a:r>
          </a:p>
          <a:p>
            <a:r>
              <a:rPr lang="fr-FR" sz="3200" dirty="0" smtClean="0"/>
              <a:t>Phénylcétonurie</a:t>
            </a:r>
          </a:p>
          <a:p>
            <a:r>
              <a:rPr lang="fr-FR" sz="3200" dirty="0" smtClean="0"/>
              <a:t>Hypothyroïdie</a:t>
            </a:r>
          </a:p>
          <a:p>
            <a:r>
              <a:rPr lang="fr-FR" sz="3200" dirty="0" smtClean="0"/>
              <a:t>Tumeurs</a:t>
            </a:r>
          </a:p>
          <a:p>
            <a:r>
              <a:rPr lang="fr-FR" sz="3200" dirty="0" smtClean="0"/>
              <a:t>Leishmanioses viscérales</a:t>
            </a:r>
          </a:p>
          <a:p>
            <a:r>
              <a:rPr lang="fr-FR" sz="3200" dirty="0" smtClean="0"/>
              <a:t>Syphilis</a:t>
            </a:r>
          </a:p>
          <a:p>
            <a:r>
              <a:rPr lang="fr-FR" sz="3200" dirty="0" smtClean="0"/>
              <a:t>Sida</a:t>
            </a:r>
          </a:p>
          <a:p>
            <a:r>
              <a:rPr lang="fr-FR" sz="3200" dirty="0" smtClean="0"/>
              <a:t>toxoplasmose</a:t>
            </a:r>
          </a:p>
          <a:p>
            <a:endParaRPr lang="fr-FR" sz="3200" dirty="0"/>
          </a:p>
        </p:txBody>
      </p:sp>
    </p:spTree>
    <p:extLst>
      <p:ext uri="{BB962C8B-B14F-4D97-AF65-F5344CB8AC3E}">
        <p14:creationId xmlns:p14="http://schemas.microsoft.com/office/powerpoint/2010/main" val="280378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Ictère du nouveau-né « néonatal »</a:t>
            </a:r>
            <a:endParaRPr lang="fr-FR" b="1" dirty="0"/>
          </a:p>
        </p:txBody>
      </p:sp>
      <p:sp>
        <p:nvSpPr>
          <p:cNvPr id="3" name="Espace réservé du contenu 2"/>
          <p:cNvSpPr>
            <a:spLocks noGrp="1"/>
          </p:cNvSpPr>
          <p:nvPr>
            <p:ph idx="1"/>
          </p:nvPr>
        </p:nvSpPr>
        <p:spPr/>
        <p:txBody>
          <a:bodyPr/>
          <a:lstStyle/>
          <a:p>
            <a:r>
              <a:rPr lang="fr-FR" sz="2800" b="1" dirty="0" smtClean="0">
                <a:latin typeface="Arial" panose="020B0604020202020204" pitchFamily="34" charset="0"/>
                <a:cs typeface="Arial" panose="020B0604020202020204" pitchFamily="34" charset="0"/>
              </a:rPr>
              <a:t>Objectif général</a:t>
            </a:r>
          </a:p>
          <a:p>
            <a:pPr marL="0" indent="0">
              <a:buNone/>
            </a:pPr>
            <a:endParaRPr lang="fr-FR" sz="2800" b="1" dirty="0"/>
          </a:p>
          <a:p>
            <a:r>
              <a:rPr lang="fr-FR" sz="2800" b="1" dirty="0" smtClean="0">
                <a:latin typeface="Arial" panose="020B0604020202020204" pitchFamily="34" charset="0"/>
                <a:cs typeface="Arial" panose="020B0604020202020204" pitchFamily="34" charset="0"/>
              </a:rPr>
              <a:t>Objectifs spécifiques</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8530094"/>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Cadrage</Template>
  <TotalTime>845</TotalTime>
  <Words>1715</Words>
  <Application>Microsoft Office PowerPoint</Application>
  <PresentationFormat>Grand écran</PresentationFormat>
  <Paragraphs>483</Paragraphs>
  <Slides>70</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70</vt:i4>
      </vt:variant>
    </vt:vector>
  </HeadingPairs>
  <TitlesOfParts>
    <vt:vector size="75" baseType="lpstr">
      <vt:lpstr>Algerian</vt:lpstr>
      <vt:lpstr>Arial</vt:lpstr>
      <vt:lpstr>Franklin Gothic Book</vt:lpstr>
      <vt:lpstr>Wingdings</vt:lpstr>
      <vt:lpstr>Crop</vt:lpstr>
      <vt:lpstr>Module de pédiatrie</vt:lpstr>
      <vt:lpstr>Programme du module de pédiatrie</vt:lpstr>
      <vt:lpstr>Programme du module de pédiatrie</vt:lpstr>
      <vt:lpstr>Programme du module de pédiatrie</vt:lpstr>
      <vt:lpstr>Programme du module de pédiatrie</vt:lpstr>
      <vt:lpstr>Programme du module de pédiatrie</vt:lpstr>
      <vt:lpstr>Programme du module de pédiatrie</vt:lpstr>
      <vt:lpstr>Travail personnel</vt:lpstr>
      <vt:lpstr>Ictère du nouveau-né « néonatal »</vt:lpstr>
      <vt:lpstr>Plan du cours</vt:lpstr>
      <vt:lpstr>Définition</vt:lpstr>
      <vt:lpstr>Rappel physiologique</vt:lpstr>
      <vt:lpstr>Propriétés de la bilirubine</vt:lpstr>
      <vt:lpstr>Risques de l’hyper bilirubinémie</vt:lpstr>
      <vt:lpstr>Etiologie</vt:lpstr>
      <vt:lpstr>Moyens thérapeutiques</vt:lpstr>
      <vt:lpstr>Indications</vt:lpstr>
      <vt:lpstr>La détresse respiratoire</vt:lpstr>
      <vt:lpstr>Plan du cours</vt:lpstr>
      <vt:lpstr>Définition </vt:lpstr>
      <vt:lpstr>Diagnostic</vt:lpstr>
      <vt:lpstr>Le score de Silverman</vt:lpstr>
      <vt:lpstr>Conduite à tenir devant une détresse respiratoire</vt:lpstr>
      <vt:lpstr>Principales étiologies</vt:lpstr>
      <vt:lpstr>Prévention</vt:lpstr>
      <vt:lpstr>Les vomissements</vt:lpstr>
      <vt:lpstr>Plan du cours</vt:lpstr>
      <vt:lpstr>Définition</vt:lpstr>
      <vt:lpstr>Diagnostic différentiel</vt:lpstr>
      <vt:lpstr>Caractéristiques des vomissements</vt:lpstr>
      <vt:lpstr>Signes d ’accompagnement</vt:lpstr>
      <vt:lpstr>Les causes des vomissements</vt:lpstr>
      <vt:lpstr>Les causes des vomissements</vt:lpstr>
      <vt:lpstr>Les causes des vomissements</vt:lpstr>
      <vt:lpstr>Les causes des vomissements</vt:lpstr>
      <vt:lpstr>Evolution</vt:lpstr>
      <vt:lpstr>Traitement des vomissements</vt:lpstr>
      <vt:lpstr>Rôle de l’ISP</vt:lpstr>
      <vt:lpstr>La diarrhée aigue du nourrisson et de l’enfant</vt:lpstr>
      <vt:lpstr>Plan du cours</vt:lpstr>
      <vt:lpstr>Définition de la diarrhée aigue</vt:lpstr>
      <vt:lpstr>Diagnostic différentiel</vt:lpstr>
      <vt:lpstr>Physiopathologie de la diarrhée aigue</vt:lpstr>
      <vt:lpstr>Caractéristiques des selles</vt:lpstr>
      <vt:lpstr>Causes de la diarrhée aigue</vt:lpstr>
      <vt:lpstr>Mode de transmission et facteurs de risque</vt:lpstr>
      <vt:lpstr>Complications</vt:lpstr>
      <vt:lpstr>Actions à faire devant une diarrhée aigue</vt:lpstr>
      <vt:lpstr>Traitement de la diarrhée aigue</vt:lpstr>
      <vt:lpstr>Surveillance</vt:lpstr>
      <vt:lpstr>Prévention</vt:lpstr>
      <vt:lpstr>La déshydratation aigue du nourrisson</vt:lpstr>
      <vt:lpstr>Plan du cours</vt:lpstr>
      <vt:lpstr>Définition</vt:lpstr>
      <vt:lpstr>Les signes de la déshydratation</vt:lpstr>
      <vt:lpstr>Etiologies</vt:lpstr>
      <vt:lpstr>Traitement</vt:lpstr>
      <vt:lpstr>Evolution et complications</vt:lpstr>
      <vt:lpstr>Surveillance</vt:lpstr>
      <vt:lpstr>Prévention</vt:lpstr>
      <vt:lpstr>La diarrhée chronique</vt:lpstr>
      <vt:lpstr>Plan du cours</vt:lpstr>
      <vt:lpstr>Définition</vt:lpstr>
      <vt:lpstr>Etiologies</vt:lpstr>
      <vt:lpstr>La constipation</vt:lpstr>
      <vt:lpstr>Plan du cours</vt:lpstr>
      <vt:lpstr>Définition</vt:lpstr>
      <vt:lpstr>Les signes d’appel</vt:lpstr>
      <vt:lpstr>Causes de la constipation</vt:lpstr>
      <vt:lpstr>Traitement de la constipation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num5</dc:creator>
  <cp:lastModifiedBy>num5</cp:lastModifiedBy>
  <cp:revision>82</cp:revision>
  <dcterms:created xsi:type="dcterms:W3CDTF">2020-09-04T19:25:59Z</dcterms:created>
  <dcterms:modified xsi:type="dcterms:W3CDTF">2020-09-07T23:10:30Z</dcterms:modified>
</cp:coreProperties>
</file>